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5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945688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C4B2F"/>
    <a:srgbClr val="00A0AE"/>
    <a:srgbClr val="4B2B4B"/>
    <a:srgbClr val="50C6DD"/>
    <a:srgbClr val="D1CAD2"/>
    <a:srgbClr val="B7A9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55" autoAdjust="0"/>
    <p:restoredTop sz="60548" autoAdjust="0"/>
  </p:normalViewPr>
  <p:slideViewPr>
    <p:cSldViewPr showGuides="1">
      <p:cViewPr varScale="1">
        <p:scale>
          <a:sx n="69" d="100"/>
          <a:sy n="69" d="100"/>
        </p:scale>
        <p:origin x="261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2022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F1A4A96-82D9-489B-915B-218BDB102403}" type="datetimeFigureOut">
              <a:rPr lang="nl-BE" smtClean="0"/>
              <a:pPr/>
              <a:t>29/04/2020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D17EFB8-940B-4475-A4F4-BBE959E16336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9754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925427-6E8A-463A-9752-7D22F5CAF14A}" type="datetimeFigureOut">
              <a:rPr lang="nl-BE" smtClean="0"/>
              <a:pPr/>
              <a:t>29/04/2020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9ED9555-764A-4B78-873A-3D7406AAEA2B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7986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3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37338183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12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36498658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13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35595653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14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9096431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15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163097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16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7434911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17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1675792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18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18202400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19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3222622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4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3217527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5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2776387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6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1896988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7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35973763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8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3386200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9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2863723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10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3559786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499B7-23D8-4E8A-8D8D-FF0780E70155}" type="slidenum">
              <a:rPr lang="nl-BE" altLang="nl-BE" smtClean="0"/>
              <a:pPr/>
              <a:t>11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494001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| Basic">
    <p:bg bwMode="gray">
      <p:bgPr>
        <a:solidFill>
          <a:srgbClr val="00A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958000"/>
            <a:ext cx="9144000" cy="90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18000" rtlCol="0" anchor="ctr"/>
          <a:lstStyle/>
          <a:p>
            <a:pPr algn="ctr"/>
            <a:endParaRPr lang="nl-BE" sz="11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084000"/>
            <a:ext cx="1980000" cy="432000"/>
          </a:xfrm>
          <a:prstGeom prst="rect">
            <a:avLst/>
          </a:prstGeom>
          <a:solidFill>
            <a:srgbClr val="EC4B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357192"/>
            <a:ext cx="9144000" cy="1800000"/>
          </a:xfrm>
          <a:noFill/>
        </p:spPr>
        <p:txBody>
          <a:bodyPr wrap="square" lIns="720000" tIns="180000" rIns="720000" bIns="540000">
            <a:noAutofit/>
          </a:bodyPr>
          <a:lstStyle>
            <a:lvl1pPr marL="0" indent="0" algn="ctr">
              <a:buNone/>
              <a:defRPr sz="3200" cap="none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BE" dirty="0"/>
          </a:p>
        </p:txBody>
      </p:sp>
      <p:sp>
        <p:nvSpPr>
          <p:cNvPr id="154" name="Title 153"/>
          <p:cNvSpPr>
            <a:spLocks noGrp="1"/>
          </p:cNvSpPr>
          <p:nvPr>
            <p:ph type="title"/>
          </p:nvPr>
        </p:nvSpPr>
        <p:spPr>
          <a:xfrm>
            <a:off x="0" y="1556992"/>
            <a:ext cx="9144000" cy="1800000"/>
          </a:xfrm>
          <a:noFill/>
        </p:spPr>
        <p:txBody>
          <a:bodyPr lIns="720000" tIns="540000" rIns="720000" bIns="180000" anchor="b" anchorCtr="0">
            <a:noAutofit/>
          </a:bodyPr>
          <a:lstStyle>
            <a:lvl1pPr algn="ctr">
              <a:lnSpc>
                <a:spcPct val="90000"/>
              </a:lnSpc>
              <a:defRPr sz="3800" cap="all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solidFill>
            <a:srgbClr val="EC4B2F"/>
          </a:solidFill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BE"/>
              <a:t>Economie 1 </a:t>
            </a:r>
            <a:endParaRPr lang="nl-BE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solidFill>
            <a:srgbClr val="00A0AE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pic>
        <p:nvPicPr>
          <p:cNvPr id="10" name="Picture 9" descr="TM_logo_vignet_ppt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0000" y="360000"/>
            <a:ext cx="2157984" cy="1155192"/>
          </a:xfrm>
          <a:prstGeom prst="rect">
            <a:avLst/>
          </a:prstGeom>
        </p:spPr>
      </p:pic>
      <p:sp>
        <p:nvSpPr>
          <p:cNvPr id="14" name="Date Placeholder 13"/>
          <p:cNvSpPr>
            <a:spLocks noGrp="1"/>
          </p:cNvSpPr>
          <p:nvPr>
            <p:ph type="dt" sz="half" idx="13"/>
          </p:nvPr>
        </p:nvSpPr>
        <p:spPr>
          <a:xfrm>
            <a:off x="755576" y="6570000"/>
            <a:ext cx="990706" cy="200055"/>
          </a:xfrm>
          <a:solidFill>
            <a:schemeClr val="tx1"/>
          </a:solidFill>
        </p:spPr>
        <p:txBody>
          <a:bodyPr/>
          <a:lstStyle>
            <a:lvl1pPr>
              <a:defRPr sz="1300">
                <a:solidFill>
                  <a:srgbClr val="00A0AE"/>
                </a:solidFill>
              </a:defRPr>
            </a:lvl1pPr>
          </a:lstStyle>
          <a:p>
            <a:pPr algn="l"/>
            <a:endParaRPr lang="nl-BE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5661248"/>
            <a:ext cx="9144000" cy="288032"/>
          </a:xfrm>
          <a:prstGeom prst="rect">
            <a:avLst/>
          </a:prstGeom>
          <a:solidFill>
            <a:srgbClr val="00A0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image_preview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32000" y="6192000"/>
            <a:ext cx="1136842" cy="432000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52000"/>
            <a:ext cx="9144000" cy="4428000"/>
          </a:xfrm>
        </p:spPr>
        <p:txBody>
          <a:bodyPr bIns="144000"/>
          <a:lstStyle>
            <a:lvl1pPr marL="323850" indent="-323850">
              <a:spcBef>
                <a:spcPts val="400"/>
              </a:spcBef>
              <a:spcAft>
                <a:spcPts val="400"/>
              </a:spcAft>
              <a:buClrTx/>
              <a:defRPr/>
            </a:lvl1pPr>
            <a:lvl2pPr marL="723900" indent="-368300">
              <a:spcBef>
                <a:spcPts val="400"/>
              </a:spcBef>
              <a:spcAft>
                <a:spcPts val="400"/>
              </a:spcAft>
              <a:buClrTx/>
              <a:defRPr sz="2500"/>
            </a:lvl2pPr>
            <a:lvl3pPr marL="982663" indent="-258763">
              <a:spcBef>
                <a:spcPts val="400"/>
              </a:spcBef>
              <a:spcAft>
                <a:spcPts val="400"/>
              </a:spcAft>
              <a:buClrTx/>
              <a:defRPr sz="2300"/>
            </a:lvl3pPr>
            <a:lvl4pPr marL="1255713" indent="-273050">
              <a:spcBef>
                <a:spcPts val="400"/>
              </a:spcBef>
              <a:spcAft>
                <a:spcPts val="400"/>
              </a:spcAft>
              <a:buClrTx/>
              <a:defRPr sz="2000"/>
            </a:lvl4pPr>
            <a:lvl5pPr marL="1609725" indent="-258763">
              <a:spcBef>
                <a:spcPts val="600"/>
              </a:spcBef>
              <a:spcAft>
                <a:spcPts val="600"/>
              </a:spcAft>
              <a:defRPr sz="1700"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360000" tIns="180000" rIns="360000" bIns="144000"/>
          <a:lstStyle>
            <a:lvl1pPr>
              <a:defRPr>
                <a:solidFill>
                  <a:srgbClr val="00A0AE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80000" y="1141200"/>
            <a:ext cx="8748000" cy="0"/>
          </a:xfrm>
          <a:prstGeom prst="line">
            <a:avLst/>
          </a:prstGeom>
          <a:ln w="6350">
            <a:solidFill>
              <a:srgbClr val="00A0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pic>
        <p:nvPicPr>
          <p:cNvPr id="12" name="Picture 11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  <p:sp>
        <p:nvSpPr>
          <p:cNvPr id="8" name="Date Placeholder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algn="l"/>
            <a:endParaRPr lang="nl-B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52000"/>
            <a:ext cx="9144000" cy="4734000"/>
          </a:xfrm>
        </p:spPr>
        <p:txBody>
          <a:bodyPr bIns="144000" numCol="2" spcCol="360000" anchor="ctr" anchorCtr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360000" tIns="180000" rIns="360000" bIns="144000"/>
          <a:lstStyle/>
          <a:p>
            <a:r>
              <a:rPr lang="nl-NL"/>
              <a:t>Klik om de stijl te bewerken</a:t>
            </a:r>
            <a:endParaRPr lang="nl-BE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80000" y="1141200"/>
            <a:ext cx="8748000" cy="0"/>
          </a:xfrm>
          <a:prstGeom prst="line">
            <a:avLst/>
          </a:prstGeom>
          <a:ln w="6350">
            <a:solidFill>
              <a:srgbClr val="00A0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pic>
        <p:nvPicPr>
          <p:cNvPr id="11" name="Picture 10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tent |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152000"/>
            <a:ext cx="4428000" cy="1097992"/>
          </a:xfrm>
        </p:spPr>
        <p:txBody>
          <a:bodyPr lIns="252000" tIns="252000" rIns="0" bIns="0" anchor="t" anchorCtr="0">
            <a:no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285992"/>
            <a:ext cx="4428000" cy="3600000"/>
          </a:xfrm>
        </p:spPr>
        <p:txBody>
          <a:bodyPr lIns="252000" tIns="0" rIns="0"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6032" y="1152000"/>
            <a:ext cx="4428000" cy="1097992"/>
          </a:xfrm>
        </p:spPr>
        <p:txBody>
          <a:bodyPr lIns="0" tIns="252000" rIns="252000" bIns="0" anchor="t" anchorCtr="0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6032" y="2285992"/>
            <a:ext cx="4428000" cy="3600000"/>
          </a:xfrm>
        </p:spPr>
        <p:txBody>
          <a:bodyPr lIns="0" tIns="0" rIns="252000"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80000" y="1141200"/>
            <a:ext cx="8748000" cy="0"/>
          </a:xfrm>
          <a:prstGeom prst="line">
            <a:avLst/>
          </a:prstGeom>
          <a:ln w="6350">
            <a:solidFill>
              <a:srgbClr val="4B2B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pic>
        <p:nvPicPr>
          <p:cNvPr id="14" name="Picture 13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1 Pictur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20" y="1152000"/>
            <a:ext cx="5072098" cy="4734000"/>
          </a:xfrm>
        </p:spPr>
        <p:txBody>
          <a:bodyPr lIns="0" rIns="0" bIns="144000"/>
          <a:lstStyle>
            <a:lvl2pPr algn="l">
              <a:defRPr/>
            </a:lvl2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360000" tIns="180000" rIns="360000" bIns="144000"/>
          <a:lstStyle>
            <a:lvl1pPr>
              <a:defRPr>
                <a:solidFill>
                  <a:srgbClr val="50C6DD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80000" y="1141200"/>
            <a:ext cx="8748000" cy="0"/>
          </a:xfrm>
          <a:prstGeom prst="line">
            <a:avLst/>
          </a:prstGeom>
          <a:ln w="6350">
            <a:solidFill>
              <a:srgbClr val="4B2B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87"/>
          <p:cNvSpPr>
            <a:spLocks noGrp="1"/>
          </p:cNvSpPr>
          <p:nvPr>
            <p:ph type="pic" sz="quarter" idx="10"/>
          </p:nvPr>
        </p:nvSpPr>
        <p:spPr>
          <a:xfrm>
            <a:off x="180000" y="1152000"/>
            <a:ext cx="3428992" cy="4734000"/>
          </a:xfrm>
        </p:spPr>
        <p:txBody>
          <a:bodyPr>
            <a:normAutofit/>
          </a:bodyPr>
          <a:lstStyle>
            <a:lvl1pPr>
              <a:buNone/>
              <a:defRPr sz="1000"/>
            </a:lvl1pPr>
          </a:lstStyle>
          <a:p>
            <a:r>
              <a:rPr lang="nl-NL"/>
              <a:t>Klik op het pictogram als u een afbeelding wilt toevoegen</a:t>
            </a:r>
            <a:endParaRPr lang="nl-BE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pic>
        <p:nvPicPr>
          <p:cNvPr id="12" name="Picture 11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0"/>
            <a:ext cx="9144000" cy="5929313"/>
          </a:xfrm>
        </p:spPr>
        <p:txBody>
          <a:bodyPr/>
          <a:lstStyle>
            <a:lvl1pPr>
              <a:buClrTx/>
              <a:defRPr>
                <a:solidFill>
                  <a:srgbClr val="000000"/>
                </a:solidFill>
              </a:defRPr>
            </a:lvl1pPr>
            <a:lvl2pPr>
              <a:buClrTx/>
              <a:defRPr>
                <a:solidFill>
                  <a:srgbClr val="000000"/>
                </a:solidFill>
              </a:defRPr>
            </a:lvl2pPr>
            <a:lvl3pPr>
              <a:buClrTx/>
              <a:defRPr>
                <a:solidFill>
                  <a:srgbClr val="000000"/>
                </a:solidFill>
              </a:defRPr>
            </a:lvl3pPr>
            <a:lvl4pPr>
              <a:buClrTx/>
              <a:defRPr>
                <a:solidFill>
                  <a:srgbClr val="000000"/>
                </a:solidFill>
              </a:defRPr>
            </a:lvl4pPr>
            <a:lvl5pPr>
              <a:buClrTx/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 dirty="0"/>
          </a:p>
        </p:txBody>
      </p:sp>
      <p:pic>
        <p:nvPicPr>
          <p:cNvPr id="9" name="Picture 8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1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29313"/>
          </a:xfrm>
        </p:spPr>
        <p:txBody>
          <a:bodyPr/>
          <a:lstStyle/>
          <a:p>
            <a:r>
              <a:rPr lang="nl-NL"/>
              <a:t>Klik op het pictogram als u een afbeelding wilt toevoegen</a:t>
            </a:r>
            <a:endParaRPr lang="nl-BE"/>
          </a:p>
        </p:txBody>
      </p:sp>
      <p:pic>
        <p:nvPicPr>
          <p:cNvPr id="9" name="Picture 8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nl-NL" altLang="nl-NL"/>
              <a:t>Klik om de tekststijl van het model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308E868E-E5F7-4FEF-98B2-34FA520FD461}" type="datetimeFigureOut">
              <a:rPr lang="nl-BE" altLang="nl-BE" smtClean="0"/>
              <a:pPr/>
              <a:t>29/04/2020</a:t>
            </a:fld>
            <a:endParaRPr lang="nl-BE" alt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nl-BE" alt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66337F6-89FE-489C-B3E8-95E8CBD7F184}" type="slidenum">
              <a:rPr lang="nl-BE" altLang="nl-BE" smtClean="0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132538696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958024"/>
            <a:ext cx="9144000" cy="900000"/>
          </a:xfrm>
          <a:prstGeom prst="rect">
            <a:avLst/>
          </a:prstGeom>
          <a:solidFill>
            <a:srgbClr val="EC4B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18000" rtlCol="0" anchor="ctr"/>
          <a:lstStyle/>
          <a:p>
            <a:pPr algn="ctr"/>
            <a:endParaRPr lang="nl-BE" sz="1100" dirty="0">
              <a:solidFill>
                <a:schemeClr val="bg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0" y="6084000"/>
            <a:ext cx="1980000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5576" y="6084000"/>
            <a:ext cx="4032424" cy="432000"/>
          </a:xfrm>
          <a:prstGeom prst="rect">
            <a:avLst/>
          </a:prstGeom>
          <a:solidFill>
            <a:schemeClr val="bg1"/>
          </a:solidFill>
        </p:spPr>
        <p:txBody>
          <a:bodyPr wrap="square" lIns="144000" tIns="0" rIns="144000" bIns="0" anchor="ctr" anchorCtr="0">
            <a:noAutofit/>
          </a:bodyPr>
          <a:lstStyle>
            <a:lvl1pPr algn="l">
              <a:lnSpc>
                <a:spcPct val="90000"/>
              </a:lnSpc>
              <a:defRPr sz="1500">
                <a:solidFill>
                  <a:srgbClr val="00A0AE"/>
                </a:solidFill>
                <a:latin typeface="Trebuchet MS" pitchFamily="34" charset="0"/>
              </a:defRPr>
            </a:lvl1pPr>
          </a:lstStyle>
          <a:p>
            <a:r>
              <a:rPr lang="nl-BE"/>
              <a:t>Economie 1 </a:t>
            </a:r>
            <a:endParaRPr lang="nl-BE" dirty="0"/>
          </a:p>
        </p:txBody>
      </p:sp>
      <p:sp>
        <p:nvSpPr>
          <p:cNvPr id="86" name="Slide Number Placeholder 85"/>
          <p:cNvSpPr>
            <a:spLocks noGrp="1"/>
          </p:cNvSpPr>
          <p:nvPr>
            <p:ph type="sldNum" sz="quarter" idx="4"/>
          </p:nvPr>
        </p:nvSpPr>
        <p:spPr>
          <a:xfrm>
            <a:off x="360000" y="6084000"/>
            <a:ext cx="360000" cy="667148"/>
          </a:xfrm>
          <a:prstGeom prst="rect">
            <a:avLst/>
          </a:prstGeom>
          <a:solidFill>
            <a:srgbClr val="00A0AE"/>
          </a:solidFill>
        </p:spPr>
        <p:txBody>
          <a:bodyPr vert="horz" wrap="none" lIns="0" tIns="108000" rIns="0" bIns="0" rtlCol="0" anchor="ctr" anchorCtr="0">
            <a:noAutofit/>
          </a:bodyPr>
          <a:lstStyle>
            <a:lvl1pPr algn="ctr">
              <a:defRPr sz="2000" b="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  <a:prstGeom prst="rect">
            <a:avLst/>
          </a:prstGeom>
          <a:ln w="0">
            <a:noFill/>
          </a:ln>
        </p:spPr>
        <p:txBody>
          <a:bodyPr vert="horz" lIns="360000" tIns="180000" rIns="360000" bIns="144000" rtlCol="0" anchor="ctr">
            <a:noAutofit/>
          </a:bodyPr>
          <a:lstStyle/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152000"/>
            <a:ext cx="9144000" cy="4428000"/>
          </a:xfrm>
          <a:prstGeom prst="rect">
            <a:avLst/>
          </a:prstGeom>
        </p:spPr>
        <p:txBody>
          <a:bodyPr vert="horz" lIns="432000" tIns="252000" rIns="43200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0" name="Date Placeholder 3"/>
          <p:cNvSpPr>
            <a:spLocks noGrp="1"/>
          </p:cNvSpPr>
          <p:nvPr>
            <p:ph type="dt" sz="half" idx="2"/>
          </p:nvPr>
        </p:nvSpPr>
        <p:spPr>
          <a:xfrm>
            <a:off x="755576" y="6570000"/>
            <a:ext cx="990706" cy="200055"/>
          </a:xfrm>
          <a:prstGeom prst="rect">
            <a:avLst/>
          </a:prstGeom>
          <a:solidFill>
            <a:srgbClr val="EC4B2F"/>
          </a:solidFill>
        </p:spPr>
        <p:txBody>
          <a:bodyPr wrap="none" lIns="108000" tIns="0" rIns="0" bIns="0" anchor="b" anchorCtr="0">
            <a:spAutoFit/>
          </a:bodyPr>
          <a:lstStyle>
            <a:lvl1pPr algn="r">
              <a:defRPr sz="13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pPr algn="l"/>
            <a:endParaRPr lang="nl-BE" dirty="0"/>
          </a:p>
        </p:txBody>
      </p:sp>
      <p:pic>
        <p:nvPicPr>
          <p:cNvPr id="9" name="Picture 8" descr="tm_rgb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78" r:id="rId3"/>
    <p:sldLayoutId id="2147483653" r:id="rId4"/>
    <p:sldLayoutId id="2147483679" r:id="rId5"/>
    <p:sldLayoutId id="2147483688" r:id="rId6"/>
    <p:sldLayoutId id="2147483687" r:id="rId7"/>
    <p:sldLayoutId id="2147483690" r:id="rId8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 cap="all" baseline="0">
          <a:solidFill>
            <a:srgbClr val="EC4B2F"/>
          </a:solidFill>
          <a:latin typeface="Trebuchet MS" pitchFamily="34" charset="0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Tx/>
        <a:buSzPct val="90000"/>
        <a:buFont typeface="Verdana" pitchFamily="34" charset="0"/>
        <a:buChar char="•"/>
        <a:defRPr sz="3000" kern="1200">
          <a:solidFill>
            <a:srgbClr val="000000"/>
          </a:solidFill>
          <a:latin typeface="Trebuchet MS" pitchFamily="34" charset="0"/>
          <a:ea typeface="+mn-ea"/>
          <a:cs typeface="+mn-cs"/>
        </a:defRPr>
      </a:lvl1pPr>
      <a:lvl2pPr marL="723900" indent="-368300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Tx/>
        <a:buFont typeface="Arial" pitchFamily="34" charset="0"/>
        <a:buChar char="−"/>
        <a:defRPr sz="2700" kern="1200">
          <a:solidFill>
            <a:srgbClr val="000000"/>
          </a:solidFill>
          <a:latin typeface="Trebuchet MS" pitchFamily="34" charset="0"/>
          <a:ea typeface="+mn-ea"/>
          <a:cs typeface="+mn-cs"/>
        </a:defRPr>
      </a:lvl2pPr>
      <a:lvl3pPr marL="982663" indent="-258763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Tx/>
        <a:buFont typeface="Arial" pitchFamily="34" charset="0"/>
        <a:buChar char="•"/>
        <a:defRPr sz="2400" kern="1200">
          <a:solidFill>
            <a:srgbClr val="000000"/>
          </a:solidFill>
          <a:latin typeface="Trebuchet MS" pitchFamily="34" charset="0"/>
          <a:ea typeface="+mn-ea"/>
          <a:cs typeface="+mn-cs"/>
        </a:defRPr>
      </a:lvl3pPr>
      <a:lvl4pPr marL="1255713" indent="-273050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Tx/>
        <a:buFont typeface="Arial" pitchFamily="34" charset="0"/>
        <a:buChar char="»"/>
        <a:defRPr sz="2100" kern="1200">
          <a:solidFill>
            <a:srgbClr val="000000"/>
          </a:solidFill>
          <a:latin typeface="Trebuchet MS" pitchFamily="34" charset="0"/>
          <a:ea typeface="+mn-ea"/>
          <a:cs typeface="+mn-cs"/>
        </a:defRPr>
      </a:lvl4pPr>
      <a:lvl5pPr marL="1609725" indent="-258763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>
          <a:schemeClr val="tx1"/>
        </a:buClr>
        <a:buFont typeface="Arial" pitchFamily="34" charset="0"/>
        <a:buNone/>
        <a:defRPr sz="20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incette.katholiekonderwijs.vlaanderen/meta/properties/dc-identifier/MLER_083" TargetMode="Externa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504" y="1556792"/>
            <a:ext cx="9144000" cy="2736104"/>
          </a:xfrm>
        </p:spPr>
        <p:txBody>
          <a:bodyPr/>
          <a:lstStyle/>
          <a:p>
            <a:r>
              <a:rPr lang="en-US" i="1" dirty="0" err="1"/>
              <a:t>DELIbererende</a:t>
            </a:r>
            <a:r>
              <a:rPr lang="en-US" i="1" dirty="0"/>
              <a:t> </a:t>
            </a:r>
            <a:r>
              <a:rPr lang="en-US" i="1" dirty="0" err="1"/>
              <a:t>klassenraad</a:t>
            </a:r>
            <a:r>
              <a:rPr lang="en-US" i="1" dirty="0"/>
              <a:t> in </a:t>
            </a:r>
            <a:r>
              <a:rPr lang="en-US" i="1" dirty="0" err="1"/>
              <a:t>juni</a:t>
            </a:r>
            <a:r>
              <a:rPr lang="en-US" i="1" dirty="0"/>
              <a:t> (</a:t>
            </a:r>
            <a:r>
              <a:rPr lang="en-US" i="1" dirty="0" err="1"/>
              <a:t>aug</a:t>
            </a:r>
            <a:r>
              <a:rPr lang="en-US" i="1"/>
              <a:t>)</a:t>
            </a:r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1</a:t>
            </a:fld>
            <a:endParaRPr lang="nl-B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4. DOSSIER VAN DE LEERLING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72816"/>
            <a:ext cx="8352928" cy="4032448"/>
          </a:xfrm>
        </p:spPr>
        <p:txBody>
          <a:bodyPr vert="horz" lIns="91440" tIns="45720" rIns="91440" bIns="45720" numCol="1" rtlCol="0" anchor="t">
            <a:normAutofit/>
          </a:bodyPr>
          <a:lstStyle/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400" dirty="0"/>
              <a:t>Beslissing </a:t>
            </a:r>
            <a:r>
              <a:rPr lang="nl-BE" altLang="nl-NL" sz="2400" dirty="0"/>
              <a:t>op basis van dossier van leerling</a:t>
            </a:r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sz="2000" dirty="0"/>
              <a:t>Resultaten van proeven, toetsen of examens</a:t>
            </a:r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sz="2000" dirty="0"/>
              <a:t>GIP</a:t>
            </a:r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sz="2000" dirty="0"/>
              <a:t>Beslissingen, vaststellingen, adviezen van begeleidende klassenraad</a:t>
            </a:r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sz="2000" dirty="0"/>
              <a:t>Externe certificering (soms vereiste binnen leerplan </a:t>
            </a:r>
            <a:r>
              <a:rPr lang="nl-BE" altLang="nl-NL" sz="2000" dirty="0" err="1"/>
              <a:t>bvb</a:t>
            </a:r>
            <a:r>
              <a:rPr lang="nl-BE" altLang="nl-NL" sz="2000" dirty="0"/>
              <a:t>. fotolassen)</a:t>
            </a:r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BE" altLang="nl-NL" sz="2000" dirty="0"/>
          </a:p>
          <a:p>
            <a:pPr marL="685800" lvl="2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nl-BE" sz="16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'In geen geval </a:t>
            </a:r>
            <a:r>
              <a:rPr lang="nl-BE" sz="1600" b="1" dirty="0"/>
              <a:t>mogen </a:t>
            </a:r>
            <a:r>
              <a:rPr lang="nl-BE" sz="16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disciplinaire overwegingen </a:t>
            </a:r>
            <a:r>
              <a:rPr lang="nl-BE" sz="1600" b="1" dirty="0"/>
              <a:t>de studiebeoordeling </a:t>
            </a:r>
            <a:r>
              <a:rPr lang="nl-BE" sz="16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beïnvloeden</a:t>
            </a:r>
            <a:r>
              <a:rPr lang="nl-BE" sz="1600" b="1" dirty="0"/>
              <a:t>. Wangedrag van leerlingen dat door orde- of tuchtmaatregelen werd gesanctioneerd, wordt niet in aanmerking genomen bij het beantwoorden van de deliberatievraag.'</a:t>
            </a:r>
            <a:endParaRPr lang="nl-BE" altLang="nl-NL" sz="2400" b="1" dirty="0"/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BE" altLang="nl-NL" dirty="0"/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1384303009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5. CONCRETE BESLISSINGEN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72816"/>
            <a:ext cx="8352928" cy="4032448"/>
          </a:xfrm>
        </p:spPr>
        <p:txBody>
          <a:bodyPr vert="horz" lIns="91440" tIns="45720" rIns="91440" bIns="45720" numCol="1" rtlCol="0" anchor="t">
            <a:normAutofit fontScale="85000" lnSpcReduction="10000"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b="1" dirty="0"/>
              <a:t>1. Uitgestelde beslissing (bijkomende proeven)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dirty="0"/>
              <a:t>Dossier ‘onvolledig’ is (bij overschakeling o.a)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dirty="0"/>
              <a:t>Onverwachts grote tekorten (bv. een sterfgeval in de familie)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dirty="0"/>
              <a:t>‘Wanneer er extra gegevens verworven moeten worden’.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dirty="0"/>
              <a:t>Bijkomende proeven zijn uitzonderlijk en zijn geen recht van de leerling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BE" altLang="nl-NL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dirty="0"/>
              <a:t>Na bijkomende proef voltallige delibererende klassenraad beslissing vellen. 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BE" altLang="nl-NL" dirty="0"/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387957833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5. CONCRETE BESLISSINGEN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72816"/>
            <a:ext cx="8352928" cy="4032448"/>
          </a:xfrm>
        </p:spPr>
        <p:txBody>
          <a:bodyPr vert="horz" lIns="91440" tIns="45720" rIns="91440" bIns="45720" numCol="1" rtlCol="0" anchor="t">
            <a:norm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b="1" dirty="0"/>
              <a:t>2. STUDIEBEKRACHTIGING (attestering)</a:t>
            </a:r>
          </a:p>
          <a:p>
            <a:pPr marL="1143000" lvl="2" indent="-457200" defTabSz="9144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nl-BE" altLang="nl-NL" sz="2400" b="1" dirty="0"/>
          </a:p>
          <a:p>
            <a:pPr marL="685800" lvl="2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nl-BE" altLang="nl-NL" sz="2400" dirty="0"/>
              <a:t>Beoordeling in de vorm van oriënteringsattest:</a:t>
            </a:r>
            <a:endParaRPr lang="nl-BE" altLang="nl-NL" sz="2400" b="1" dirty="0"/>
          </a:p>
          <a:p>
            <a:pPr marL="1028700" lvl="3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BE" altLang="nl-NL" sz="2250" b="1" dirty="0"/>
          </a:p>
          <a:p>
            <a:pPr marL="1485900" lvl="3" indent="-457200" defTabSz="9144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nl-NL" altLang="nl-NL" sz="2250" dirty="0"/>
              <a:t>Oriënteringsattest A</a:t>
            </a:r>
          </a:p>
          <a:p>
            <a:pPr marL="1485900" lvl="3" indent="-457200" defTabSz="9144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nl-NL" altLang="nl-NL" sz="2250" dirty="0"/>
              <a:t>Oriënteringsattest B </a:t>
            </a:r>
          </a:p>
          <a:p>
            <a:pPr marL="1485900" lvl="3" indent="-457200" defTabSz="9144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nl-NL" altLang="nl-NL" sz="2250" dirty="0"/>
              <a:t>Oriënteringsattest C</a:t>
            </a:r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211274614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5. CONCRETE BESLISSINGEN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72816"/>
            <a:ext cx="8352928" cy="4032448"/>
          </a:xfrm>
        </p:spPr>
        <p:txBody>
          <a:bodyPr vert="horz" lIns="91440" tIns="45720" rIns="91440" bIns="45720" numCol="1" rtlCol="0" anchor="t">
            <a:norm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b="1" dirty="0"/>
              <a:t>2. STUDIEBEKRACHTIGING (attestering)</a:t>
            </a:r>
          </a:p>
          <a:p>
            <a:pPr marL="1028700" lvl="3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BE" altLang="nl-NL" sz="2250" b="1" dirty="0"/>
          </a:p>
          <a:p>
            <a:pPr marL="1485900" lvl="3" indent="-457200" defTabSz="9144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nl-NL" altLang="nl-NL" sz="2250" dirty="0"/>
              <a:t>Oriënteringsattest A</a:t>
            </a:r>
          </a:p>
          <a:p>
            <a:pPr marL="1028700" lvl="3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250" dirty="0"/>
          </a:p>
          <a:p>
            <a:pPr lvl="3" defTabSz="914400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r>
              <a:rPr lang="nl-NL" altLang="nl-NL" sz="2250" dirty="0"/>
              <a:t>Leerling heeft het leerjaar met vrucht beëindigd en mag dus tot het volgend jaar toegelaten worden.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r>
              <a:rPr lang="nl-NL" altLang="nl-NL" sz="2250" dirty="0"/>
              <a:t>Overstap naar het volgende leerjaar </a:t>
            </a:r>
          </a:p>
          <a:p>
            <a:pPr marL="1028700" lvl="3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250" dirty="0"/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2584021604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5. CONCRETE BESLISSINGEN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72816"/>
            <a:ext cx="8352928" cy="4032448"/>
          </a:xfrm>
        </p:spPr>
        <p:txBody>
          <a:bodyPr vert="horz" lIns="91440" tIns="45720" rIns="91440" bIns="45720" numCol="1" rtlCol="0" anchor="t">
            <a:normAutofit fontScale="77500" lnSpcReduction="20000"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b="1" dirty="0"/>
              <a:t>2. STUDIEBEKRACHTIGING (attestering)</a:t>
            </a:r>
          </a:p>
          <a:p>
            <a:pPr defTabSz="914400">
              <a:lnSpc>
                <a:spcPct val="100000"/>
              </a:lnSpc>
              <a:spcBef>
                <a:spcPts val="0"/>
              </a:spcBef>
              <a:defRPr/>
            </a:pPr>
            <a:endParaRPr lang="nl-BE" altLang="nl-NL" sz="2250" b="1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sz="1950" b="1" dirty="0"/>
              <a:t>2. </a:t>
            </a:r>
            <a:r>
              <a:rPr lang="nl-NL" altLang="nl-NL" sz="1950" dirty="0"/>
              <a:t>Oriënteringsattest B</a:t>
            </a:r>
          </a:p>
          <a:p>
            <a:pPr marL="1485900" lvl="3" indent="-457200" defTabSz="9144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nl-NL" altLang="nl-NL" sz="2250" dirty="0"/>
          </a:p>
          <a:p>
            <a:pPr lvl="3" defTabSz="914400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r>
              <a:rPr lang="nl-NL" altLang="nl-NL" sz="2250" dirty="0"/>
              <a:t>Leerling heeft het leerjaar met vrucht beëindigd en mag dus tot het volgend jaar toegelaten worden, behalve in bepaalde onderwijsvormen of onderverdelingen</a:t>
            </a:r>
          </a:p>
          <a:p>
            <a:pPr marL="1028700" lvl="3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250" dirty="0"/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dirty="0"/>
          </a:p>
          <a:p>
            <a:r>
              <a:rPr lang="nl-NL" sz="2000" dirty="0"/>
              <a:t>Het </a:t>
            </a:r>
            <a:r>
              <a:rPr lang="nl-NL" sz="2000" dirty="0" err="1"/>
              <a:t>oriënteringsattest</a:t>
            </a:r>
            <a:r>
              <a:rPr lang="nl-NL" sz="2000" dirty="0"/>
              <a:t> B kan in alle leerjaren toegekend worden, met uitzondering van: </a:t>
            </a:r>
          </a:p>
          <a:p>
            <a:pPr lvl="1"/>
            <a:r>
              <a:rPr lang="nl-NL" sz="1700" dirty="0"/>
              <a:t>het eerste leerjaar B; </a:t>
            </a:r>
          </a:p>
          <a:p>
            <a:pPr lvl="1"/>
            <a:r>
              <a:rPr lang="nl-NL" sz="1700" dirty="0"/>
              <a:t>het eerste leerjaar van de derde graad aso, </a:t>
            </a:r>
            <a:r>
              <a:rPr lang="nl-NL" sz="1700" dirty="0" err="1"/>
              <a:t>bso</a:t>
            </a:r>
            <a:r>
              <a:rPr lang="nl-NL" sz="1700" dirty="0"/>
              <a:t> en kso; </a:t>
            </a:r>
          </a:p>
          <a:p>
            <a:pPr lvl="1"/>
            <a:r>
              <a:rPr lang="nl-NL" sz="1700" dirty="0"/>
              <a:t>het tweede leerjaar van de derde graad; </a:t>
            </a:r>
          </a:p>
          <a:p>
            <a:pPr lvl="1"/>
            <a:r>
              <a:rPr lang="nl-NL" sz="1700" dirty="0"/>
              <a:t>het derde leerjaar van de derde graad; </a:t>
            </a:r>
          </a:p>
          <a:p>
            <a:pPr lvl="1"/>
            <a:r>
              <a:rPr lang="nl-NL" sz="1700" dirty="0"/>
              <a:t>een Se-n-Se van de derde graad kso-</a:t>
            </a:r>
            <a:r>
              <a:rPr lang="nl-NL" sz="1700" dirty="0" err="1"/>
              <a:t>tso</a:t>
            </a:r>
            <a:r>
              <a:rPr lang="nl-NL" sz="1700" dirty="0"/>
              <a:t>. </a:t>
            </a:r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641103251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5. CONCRETE BESLISSINGEN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72816"/>
            <a:ext cx="8352928" cy="4032448"/>
          </a:xfrm>
        </p:spPr>
        <p:txBody>
          <a:bodyPr vert="horz" lIns="91440" tIns="45720" rIns="91440" bIns="45720" numCol="1" rtlCol="0" anchor="t">
            <a:norm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b="1" dirty="0"/>
              <a:t>2. STUDIEBEKRACHTIGING (attestering)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BE" altLang="nl-NL" sz="1350" b="1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b="1" dirty="0"/>
              <a:t>2. </a:t>
            </a:r>
            <a:r>
              <a:rPr lang="nl-NL" altLang="nl-NL" dirty="0"/>
              <a:t>Oriënteringsattest B</a:t>
            </a:r>
          </a:p>
          <a:p>
            <a:pPr marL="1028700" lvl="3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250" dirty="0"/>
          </a:p>
          <a:p>
            <a:pPr marL="1028700" lvl="3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nl-NL" altLang="nl-NL" sz="2250" dirty="0"/>
              <a:t>	Clausulering: onderwijsvorm(en) of richtingen</a:t>
            </a:r>
          </a:p>
          <a:p>
            <a:pPr marL="1028700" lvl="3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nl-NL" altLang="nl-NL" sz="2250" dirty="0"/>
              <a:t>	Clausulering = groepsbeslissing (in consensus)</a:t>
            </a:r>
          </a:p>
          <a:p>
            <a:pPr marL="1028700" lvl="3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nl-NL" altLang="nl-NL" sz="2250" dirty="0"/>
              <a:t>	Clausulering motiveren vanuit DKR</a:t>
            </a:r>
          </a:p>
          <a:p>
            <a:pPr marL="1485900" lvl="3" indent="-457200" defTabSz="9144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nl-NL" altLang="nl-NL" sz="2250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3975394599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5. CONCRETE BESLISSINGEN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72816"/>
            <a:ext cx="8352928" cy="4032448"/>
          </a:xfrm>
        </p:spPr>
        <p:txBody>
          <a:bodyPr vert="horz" lIns="91440" tIns="45720" rIns="91440" bIns="45720" numCol="1" rtlCol="0" anchor="t">
            <a:norm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b="1" dirty="0"/>
              <a:t>2. STUDIEBEKRACHTIGING (attestering)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BE" altLang="nl-NL" sz="1350" b="1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b="1" dirty="0"/>
              <a:t>3. </a:t>
            </a:r>
            <a:r>
              <a:rPr lang="nl-NL" altLang="nl-NL" dirty="0"/>
              <a:t>Oriënteringsattest C</a:t>
            </a:r>
          </a:p>
          <a:p>
            <a:pPr marL="1028700" lvl="3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250" dirty="0"/>
          </a:p>
          <a:p>
            <a:pPr marL="1028700" lvl="3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nl-NL" altLang="nl-NL" sz="2250" dirty="0"/>
              <a:t>De leerling heeft het leerjaar beëindigd maar niet met vrucht</a:t>
            </a:r>
          </a:p>
          <a:p>
            <a:pPr marL="1028700" lvl="3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250" dirty="0"/>
          </a:p>
          <a:p>
            <a:pPr marL="1028700" lvl="3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nl-NL" altLang="nl-NL" sz="2250" dirty="0"/>
              <a:t>Verplicht leerling het leerjaar over te zitten (wel mogelijkheid om onderwijsvorm en/of structuuronderdeel te veranderen) </a:t>
            </a:r>
          </a:p>
          <a:p>
            <a:pPr marL="1485900" lvl="3" indent="-457200" defTabSz="9144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nl-NL" altLang="nl-NL" sz="2250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1852761692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5. CONCRETE BESLISSINGEN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72816"/>
            <a:ext cx="8352928" cy="4032448"/>
          </a:xfrm>
        </p:spPr>
        <p:txBody>
          <a:bodyPr vert="horz" lIns="91440" tIns="45720" rIns="91440" bIns="45720" numCol="1" rtlCol="0" anchor="t">
            <a:norm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b="1" dirty="0"/>
              <a:t>2. STUDIEBEKRACHTIGING (attestering)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BE" altLang="nl-NL" sz="1350" b="1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b="1" dirty="0"/>
              <a:t>Studiekeuzebegeleiding</a:t>
            </a:r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sz="1950" dirty="0"/>
              <a:t>Advies naar voorzetting van studies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sz="1800" dirty="0"/>
              <a:t>1</a:t>
            </a:r>
            <a:r>
              <a:rPr lang="nl-BE" altLang="nl-NL" sz="1800" baseline="30000" dirty="0"/>
              <a:t>ste</a:t>
            </a:r>
            <a:r>
              <a:rPr lang="nl-BE" altLang="nl-NL" sz="1800" dirty="0"/>
              <a:t> graad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sz="1800" dirty="0"/>
              <a:t>2</a:t>
            </a:r>
            <a:r>
              <a:rPr lang="nl-BE" altLang="nl-NL" sz="1800" baseline="30000" dirty="0"/>
              <a:t>de</a:t>
            </a:r>
            <a:r>
              <a:rPr lang="nl-BE" altLang="nl-NL" sz="1800" dirty="0"/>
              <a:t> graad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BE" altLang="nl-NL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1743570262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5. CONCRETE BESLISSINGEN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908720"/>
            <a:ext cx="8352928" cy="5256584"/>
          </a:xfrm>
        </p:spPr>
        <p:txBody>
          <a:bodyPr vert="horz" lIns="91440" tIns="45720" rIns="91440" bIns="45720" numCol="1" rtlCol="0" anchor="t">
            <a:normAutofit fontScale="62500" lnSpcReduction="20000"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b="1" dirty="0"/>
              <a:t>2. STUDIEBEKRACHTIGING (attestering)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BE" altLang="nl-NL" sz="1350" b="1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b="1" dirty="0"/>
              <a:t>Vakantietaak</a:t>
            </a:r>
            <a:endParaRPr lang="nl-NL" altLang="nl-NL" b="1" dirty="0"/>
          </a:p>
          <a:p>
            <a:pPr marL="1485900" lvl="3" indent="-457200" defTabSz="9144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nl-NL" altLang="nl-NL" sz="2000" dirty="0"/>
              <a:t>Bij A- of B-attest vakantietaak mogelijk</a:t>
            </a:r>
          </a:p>
          <a:p>
            <a:pPr marL="1371600" lvl="4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nl-NL" altLang="nl-NL" sz="2000" dirty="0"/>
              <a:t>  Doel: basisdoelstellingen van een vak gedurende de vakantie  versterken.</a:t>
            </a:r>
          </a:p>
          <a:p>
            <a:pPr marL="1371600" lvl="4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nl-NL" altLang="nl-NL" sz="2000" dirty="0"/>
              <a:t>   Facultatief: niet verplicht. </a:t>
            </a:r>
          </a:p>
          <a:p>
            <a:pPr marL="1371600" lvl="4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b="1" dirty="0"/>
              <a:t>Een (vak)waarschuwing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b="1" dirty="0"/>
          </a:p>
          <a:p>
            <a:pPr lvl="2">
              <a:lnSpc>
                <a:spcPct val="100000"/>
              </a:lnSpc>
              <a:spcBef>
                <a:spcPts val="0"/>
              </a:spcBef>
              <a:defRPr/>
            </a:pPr>
            <a:r>
              <a:rPr lang="nl-NL" sz="1800" dirty="0"/>
              <a:t>Bij twijfel kan toch een positieve beslissing genomen worden en de leerling </a:t>
            </a:r>
            <a:r>
              <a:rPr lang="nl-NL" sz="1800" dirty="0" err="1"/>
              <a:t>één</a:t>
            </a:r>
            <a:r>
              <a:rPr lang="nl-NL" sz="1800" dirty="0"/>
              <a:t> jaar respijt te geven.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defRPr/>
            </a:pPr>
            <a:r>
              <a:rPr lang="nl-NL" sz="1800" dirty="0"/>
              <a:t>de leerling krijgt in het schriftelijk advies een "waarschuwing" mee, mag naar het volgende leerjaar overgaan en krijgt </a:t>
            </a:r>
            <a:r>
              <a:rPr lang="nl-NL" sz="1800" dirty="0" err="1"/>
              <a:t>één</a:t>
            </a:r>
            <a:r>
              <a:rPr lang="nl-NL" sz="1800" dirty="0"/>
              <a:t> jaar tijd om een tekort bij te werken. Als er binnen het jaar, ondanks permanent begeleiden en </a:t>
            </a:r>
            <a:r>
              <a:rPr lang="nl-NL" sz="1800" dirty="0" err="1"/>
              <a:t>remediëren</a:t>
            </a:r>
            <a:r>
              <a:rPr lang="nl-NL" sz="1800" dirty="0"/>
              <a:t> door de leraren, geen merkbare positieve evolutie komt, dan kan dit mede leiden tot de toekenning van een </a:t>
            </a:r>
            <a:r>
              <a:rPr lang="nl-NL" sz="1800" dirty="0" err="1"/>
              <a:t>oriënteringsattest</a:t>
            </a:r>
            <a:r>
              <a:rPr lang="nl-NL" sz="1800" dirty="0"/>
              <a:t> B of C. </a:t>
            </a:r>
            <a:endParaRPr lang="nl-NL" altLang="nl-NL" sz="1700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b="1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b="1" dirty="0"/>
              <a:t>Binnen DUAAL LEREN: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dirty="0"/>
              <a:t>DKR verplicht een gunstig/ongunstig advies </a:t>
            </a:r>
            <a:r>
              <a:rPr lang="nl-NL" altLang="nl-NL" dirty="0" err="1"/>
              <a:t>mbt</a:t>
            </a:r>
            <a:r>
              <a:rPr lang="nl-NL" altLang="nl-NL" dirty="0"/>
              <a:t> de arbeidsbereidheid en arbeidsrijpheid, gebaseerd op vaststellingen op stages, praktijklessen op verplaatsing,..)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dirty="0"/>
              <a:t>Louter informatief advies </a:t>
            </a:r>
            <a:r>
              <a:rPr lang="nl-NL" altLang="nl-NL" dirty="0">
                <a:sym typeface="Wingdings" panose="05000000000000000000" pitchFamily="2" charset="2"/>
              </a:rPr>
              <a:t> niet bindend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dirty="0">
                <a:sym typeface="Wingdings" panose="05000000000000000000" pitchFamily="2" charset="2"/>
              </a:rPr>
              <a:t>Voor studierichtingen met dubbele finaliteit of met arbeidsmarktfinaliteit (= BSO, KSO, TSO mits enkele uitzonderingen)</a:t>
            </a:r>
            <a:endParaRPr lang="nl-NL" altLang="nl-NL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BE" altLang="nl-NL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270849591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6. MOTIVERINGSPLICHT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72816"/>
            <a:ext cx="8352928" cy="4032448"/>
          </a:xfrm>
        </p:spPr>
        <p:txBody>
          <a:bodyPr vert="horz" lIns="91440" tIns="45720" rIns="91440" bIns="45720" numCol="1" rtlCol="0" anchor="t">
            <a:norm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b="1" dirty="0"/>
              <a:t>1. MOTIVEREN VANUIT HET GLOBALE DOSSIER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dirty="0"/>
              <a:t>Je kijkt naar het globale dossier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dirty="0"/>
              <a:t>Beslissing strenger = eisen van motivering nemen toe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dirty="0"/>
              <a:t>Doorslaggevende elementen vermelden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BE" altLang="nl-NL" dirty="0"/>
              <a:t>Naar leerling en ouders transparant communiceren</a:t>
            </a:r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371818342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1. INLEIDING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72816"/>
            <a:ext cx="8352928" cy="4032448"/>
          </a:xfrm>
        </p:spPr>
        <p:txBody>
          <a:bodyPr vert="horz" lIns="91440" tIns="45720" rIns="91440" bIns="45720" numCol="1" rtlCol="0" anchor="t">
            <a:normAutofit/>
          </a:bodyPr>
          <a:lstStyle/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nl-NL" altLang="nl-NL" sz="2000" dirty="0"/>
              <a:t>BEGELEIDENDE KLASSENRADEN (BKR)</a:t>
            </a:r>
            <a:br>
              <a:rPr lang="nl-NL" altLang="nl-NL" sz="2000" dirty="0"/>
            </a:br>
            <a:r>
              <a:rPr lang="nl-NL" altLang="nl-NL" sz="2000" dirty="0"/>
              <a:t>		  -&gt; DELIBERERENDE KLASSENRADEN (DKR)</a:t>
            </a:r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nl-NL" altLang="nl-NL" sz="2000" dirty="0"/>
              <a:t>- Afsluiting vormingsperiode</a:t>
            </a:r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nl-NL" altLang="nl-NL" sz="2000" dirty="0"/>
              <a:t>- Toekennen oriënteringsattesten en/of studiebewijzen (getuigschrift/diploma)</a:t>
            </a:r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nl-NL" altLang="nl-NL" sz="2000" dirty="0"/>
              <a:t>- Reglementair kader: 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nl-NL" altLang="nl-NL" sz="1700" dirty="0"/>
              <a:t>Algemene Pedagogische Reglementering nr. 3 – De delibererende klassenraad op het einde van het schooljaar.  (APR3)</a:t>
            </a:r>
            <a:r>
              <a:rPr lang="nl-BE" sz="1800" dirty="0">
                <a:hlinkClick r:id="rId2"/>
              </a:rPr>
              <a:t> https://pincette.katholiekonderwijs.vlaanderen/meta/properties/dc-identifier/MLER_083</a:t>
            </a:r>
            <a:endParaRPr lang="nl-BE" sz="1800" dirty="0"/>
          </a:p>
          <a:p>
            <a:pPr marL="342900" lvl="1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1700" dirty="0"/>
          </a:p>
        </p:txBody>
      </p:sp>
    </p:spTree>
    <p:extLst>
      <p:ext uri="{BB962C8B-B14F-4D97-AF65-F5344CB8AC3E}">
        <p14:creationId xmlns:p14="http://schemas.microsoft.com/office/powerpoint/2010/main" val="2100934246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>
                <a:solidFill>
                  <a:srgbClr val="000000"/>
                </a:solidFill>
              </a:rPr>
              <a:t>7. betwistingen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BE" dirty="0"/>
              <a:t>Binnen 3D geven ouders aan niet akkoord te gaan met deliberatiebeslissing:</a:t>
            </a:r>
          </a:p>
          <a:p>
            <a:pPr lvl="1"/>
            <a:r>
              <a:rPr lang="nl-BE" dirty="0" err="1">
                <a:solidFill>
                  <a:srgbClr val="EC4B2F"/>
                </a:solidFill>
              </a:rPr>
              <a:t>Herdeliberatie</a:t>
            </a:r>
            <a:r>
              <a:rPr lang="nl-BE" dirty="0">
                <a:solidFill>
                  <a:srgbClr val="EC4B2F"/>
                </a:solidFill>
              </a:rPr>
              <a:t> in juni</a:t>
            </a:r>
          </a:p>
          <a:p>
            <a:pPr lvl="1"/>
            <a:r>
              <a:rPr lang="nl-BE" dirty="0">
                <a:solidFill>
                  <a:srgbClr val="EC4B2F"/>
                </a:solidFill>
              </a:rPr>
              <a:t>Beroepsprocedures in augustus (scholengroep KSOM MOL)</a:t>
            </a:r>
          </a:p>
          <a:p>
            <a:endParaRPr lang="nl-BE" dirty="0"/>
          </a:p>
          <a:p>
            <a:r>
              <a:rPr lang="nl-BE" dirty="0"/>
              <a:t>Beroepscommissie = in de schoot van de IM van de betreffende school</a:t>
            </a:r>
          </a:p>
          <a:p>
            <a:pPr lvl="1"/>
            <a:r>
              <a:rPr lang="nl-BE" dirty="0">
                <a:solidFill>
                  <a:srgbClr val="EC4B2F"/>
                </a:solidFill>
              </a:rPr>
              <a:t>Samenstelling? 3 personen die niet in de KR zaten</a:t>
            </a:r>
          </a:p>
          <a:p>
            <a:pPr lvl="1"/>
            <a:r>
              <a:rPr lang="nl-BE" dirty="0">
                <a:solidFill>
                  <a:srgbClr val="EC4B2F"/>
                </a:solidFill>
              </a:rPr>
              <a:t>Onderzoekt betwisting, info </a:t>
            </a:r>
            <a:r>
              <a:rPr lang="nl-BE" dirty="0">
                <a:solidFill>
                  <a:srgbClr val="EC4B2F"/>
                </a:solidFill>
                <a:sym typeface="Wingdings" panose="05000000000000000000" pitchFamily="2" charset="2"/>
              </a:rPr>
              <a:t> IM </a:t>
            </a:r>
          </a:p>
          <a:p>
            <a:pPr lvl="1"/>
            <a:r>
              <a:rPr lang="nl-BE" dirty="0">
                <a:solidFill>
                  <a:srgbClr val="EC4B2F"/>
                </a:solidFill>
                <a:sym typeface="Wingdings" panose="05000000000000000000" pitchFamily="2" charset="2"/>
              </a:rPr>
              <a:t>Bevestigt beslissing KR of niet</a:t>
            </a:r>
            <a:endParaRPr lang="nl-BE" dirty="0">
              <a:solidFill>
                <a:srgbClr val="EC4B2F"/>
              </a:solidFill>
            </a:endParaRPr>
          </a:p>
          <a:p>
            <a:endParaRPr lang="nl-BE" dirty="0"/>
          </a:p>
          <a:p>
            <a:endParaRPr lang="nl-BE" dirty="0"/>
          </a:p>
          <a:p>
            <a:r>
              <a:rPr lang="nl-BE" dirty="0"/>
              <a:t>Rechtbank </a:t>
            </a:r>
            <a:r>
              <a:rPr lang="nl-BE" dirty="0">
                <a:sym typeface="Wingdings" panose="05000000000000000000" pitchFamily="2" charset="2"/>
              </a:rPr>
              <a:t> Raad van State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37F6-89FE-489C-B3E8-95E8CBD7F184}" type="slidenum">
              <a:rPr lang="nl-BE" altLang="nl-BE" smtClean="0"/>
              <a:pPr/>
              <a:t>20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67888586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2. SAMENSTELLING DK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00808"/>
            <a:ext cx="8352928" cy="4032448"/>
          </a:xfrm>
        </p:spPr>
        <p:txBody>
          <a:bodyPr vert="horz" lIns="91440" tIns="45720" rIns="91440" bIns="45720" numCol="1" rtlCol="0" anchor="t">
            <a:normAutofit fontScale="85000" lnSpcReduction="20000"/>
          </a:bodyPr>
          <a:lstStyle/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400" dirty="0"/>
              <a:t>WETTELIJKE BEPALINGEN</a:t>
            </a:r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000" dirty="0"/>
              <a:t>ALLE leerkrachten </a:t>
            </a:r>
            <a:r>
              <a:rPr lang="nl-NL" altLang="nl-NL" sz="1400" dirty="0"/>
              <a:t>(’op deliberatiedatum in functie’) </a:t>
            </a:r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000" dirty="0"/>
              <a:t>GEEN bloed- of aanverwant tot en met de vierde graad</a:t>
            </a:r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000" dirty="0"/>
              <a:t>GEEN leerkrachten die (bezoldigd) privaatlessen geven aan de leerling.</a:t>
            </a:r>
          </a:p>
          <a:p>
            <a:pPr marL="685800" lvl="2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000" dirty="0"/>
              <a:t>STEMGERECHTIGDE LEDEN (ingeval van stemming) </a:t>
            </a:r>
          </a:p>
          <a:p>
            <a:pPr lvl="4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800" dirty="0"/>
              <a:t>Voorzitter (directeur) </a:t>
            </a:r>
          </a:p>
          <a:p>
            <a:pPr lvl="4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800" dirty="0"/>
              <a:t>Leerkrachten</a:t>
            </a:r>
          </a:p>
          <a:p>
            <a:pPr lvl="4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1800" dirty="0"/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950" dirty="0"/>
              <a:t>RAADGEVENDE LEDEN</a:t>
            </a:r>
          </a:p>
          <a:p>
            <a:pPr lvl="4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800" dirty="0"/>
              <a:t>Leerlingenbegeleider, CLB-medewerker, GON-begeleider, </a:t>
            </a:r>
            <a:r>
              <a:rPr lang="nl-BE" altLang="nl-NL" sz="1800" dirty="0"/>
              <a:t>TA, stagebegeleider, jurylid GIP…</a:t>
            </a:r>
          </a:p>
          <a:p>
            <a:pPr lvl="4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BE" altLang="nl-NL" sz="1800" dirty="0"/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1800" dirty="0"/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000" dirty="0"/>
              <a:t>Verslaggever(s)</a:t>
            </a:r>
            <a:endParaRPr lang="nl-NL" altLang="nl-NL" sz="2100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3200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404109582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3. AUTONOMIE VAN DE DELIBERERENDE KLASSENRAAD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72816"/>
            <a:ext cx="8352928" cy="4032448"/>
          </a:xfrm>
        </p:spPr>
        <p:txBody>
          <a:bodyPr vert="horz" lIns="91440" tIns="45720" rIns="91440" bIns="45720" numCol="1" rtlCol="0" anchor="t">
            <a:normAutofit/>
          </a:bodyPr>
          <a:lstStyle/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400" dirty="0"/>
              <a:t>Bevoegdheid: beslissen of leerling geslaagd is of niet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2400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400" dirty="0"/>
              <a:t>= studiebewijs (A-, B- of C-attest) 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2400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400" dirty="0"/>
              <a:t>Eindverantwoordelijke</a:t>
            </a:r>
            <a:r>
              <a:rPr lang="nl-NL" altLang="nl-NL" sz="2400"/>
              <a:t>: schoolbestuur</a:t>
            </a:r>
            <a:endParaRPr lang="nl-NL" altLang="nl-NL" sz="1800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2400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3200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214705666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3. AUTONOMIE VAN DE DELIBERERENDE KLASSENRAAD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032448"/>
          </a:xfrm>
        </p:spPr>
        <p:txBody>
          <a:bodyPr vert="horz" lIns="91440" tIns="45720" rIns="91440" bIns="45720" numCol="1" rtlCol="0" anchor="t">
            <a:normAutofit/>
          </a:bodyPr>
          <a:lstStyle/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3200" dirty="0"/>
              <a:t>Delibererende klassenraad beslist autonoom</a:t>
            </a:r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000" dirty="0"/>
              <a:t>Afweging zelf maken -&gt; gemotiveerde beslissing</a:t>
            </a:r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2000" dirty="0"/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000" dirty="0"/>
              <a:t>Maar geen willekeur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800" dirty="0"/>
              <a:t>Elke deliberatiebeslissing kan gemotiveerd worden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800" dirty="0"/>
              <a:t>Staving: deliberatiedossier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800" dirty="0"/>
              <a:t>Begrenzing: redelijkheid </a:t>
            </a:r>
          </a:p>
          <a:p>
            <a:pPr lvl="4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800" dirty="0"/>
              <a:t>Vb.: strenge beslissing moet op afdoende wijze gemotiveerd worden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2400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3200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427647196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3. AUTONOMIE VAN DE DELIBERERENDE KLASSENRAAD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72816"/>
            <a:ext cx="8352928" cy="4032448"/>
          </a:xfrm>
        </p:spPr>
        <p:txBody>
          <a:bodyPr vert="horz" lIns="91440" tIns="45720" rIns="91440" bIns="45720" numCol="1" rtlCol="0" anchor="t">
            <a:normAutofit fontScale="85000" lnSpcReduction="20000"/>
          </a:bodyPr>
          <a:lstStyle/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400" dirty="0"/>
              <a:t>DELIBERATIEVRAAG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2400" dirty="0"/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100" b="1" dirty="0"/>
              <a:t>De delibererende klassenraad oordeelt of een regelmatige leerling </a:t>
            </a:r>
            <a:r>
              <a:rPr lang="nl-NL" altLang="nl-NL" sz="1950" b="1" dirty="0"/>
              <a:t>in voldoende mate de doelstellingen die in het leerplan zijn opgenomen, heeft bereikt om al dan niet te kunnen overgaan naar een volgend leerjaar. 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1950" dirty="0"/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950" dirty="0"/>
              <a:t>KLEMTOON ligt </a:t>
            </a:r>
            <a:r>
              <a:rPr lang="nl-NL" altLang="nl-NL" sz="195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op de kans die de leerling heeft om in het volgende leerjaar </a:t>
            </a:r>
            <a:r>
              <a:rPr lang="nl-NL" altLang="nl-NL" sz="1950" dirty="0"/>
              <a:t>(al dan niet in de zelfde onderwijsvorm en/of studierichting) </a:t>
            </a:r>
            <a:r>
              <a:rPr lang="nl-NL" altLang="nl-NL" sz="195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te slagen.  </a:t>
            </a:r>
            <a:r>
              <a:rPr lang="nl-NL" altLang="nl-NL" sz="1950" dirty="0"/>
              <a:t>(Rekening houden met logische volgorde!)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1950" dirty="0"/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95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Prospectief</a:t>
            </a:r>
            <a:r>
              <a:rPr lang="nl-NL" altLang="nl-NL" sz="1950" dirty="0"/>
              <a:t> delibereren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1950" dirty="0"/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000" dirty="0"/>
              <a:t>De delibererende klassenraad gaat dus </a:t>
            </a:r>
            <a:r>
              <a:rPr lang="nl-NL" altLang="nl-NL" sz="2000" b="1" dirty="0"/>
              <a:t>niet</a:t>
            </a:r>
            <a:r>
              <a:rPr lang="nl-NL" altLang="nl-NL" sz="2000" dirty="0"/>
              <a:t> na of de leerling al of niet de eindtermen heeft behaald</a:t>
            </a:r>
            <a:endParaRPr lang="nl-NL" altLang="nl-NL" sz="1800" dirty="0"/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1950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2400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2400" dirty="0"/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2900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1354835671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3. AUTONOMIE VAN DE DELIBERERENDE KLASSENRAAD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72816"/>
            <a:ext cx="8352928" cy="4032448"/>
          </a:xfrm>
        </p:spPr>
        <p:txBody>
          <a:bodyPr vert="horz" lIns="91440" tIns="45720" rIns="91440" bIns="45720" numCol="1" rtlCol="0" anchor="t">
            <a:normAutofit/>
          </a:bodyPr>
          <a:lstStyle/>
          <a:p>
            <a:pPr marL="342900" lvl="1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nl-NL" altLang="nl-NL" sz="3600" dirty="0"/>
              <a:t>SLAAGCIJFER = 50% </a:t>
            </a:r>
            <a:endParaRPr lang="nl-NL" altLang="nl-NL" sz="2400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2400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2400" dirty="0"/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2900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849475521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3. AUTONOMIE VAN DE DELIBERERENDE KLASSENRAAD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72816"/>
            <a:ext cx="8352928" cy="4032448"/>
          </a:xfrm>
        </p:spPr>
        <p:txBody>
          <a:bodyPr vert="horz" lIns="91440" tIns="45720" rIns="91440" bIns="45720" numCol="1" rtlCol="0" anchor="t">
            <a:normAutofit fontScale="92500"/>
          </a:bodyPr>
          <a:lstStyle/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400" dirty="0"/>
              <a:t>DELIBERATIEHOUDING</a:t>
            </a:r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500" dirty="0"/>
              <a:t>TOEKOMSTGERICHT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350" dirty="0"/>
              <a:t>Wat ziet de klassenraad mogelijk op basis van de vorderingen die leerling maakte? 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dirty="0"/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500" dirty="0"/>
              <a:t>POSITIEF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350" dirty="0"/>
              <a:t>‘Bezorgdheid’ om de leerling  -&gt; aandacht voor het positieve en de sterke kanten van de leerling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dirty="0"/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500" dirty="0"/>
              <a:t>COLLEGIAAL &amp; CONSENSUSGERICHT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350" dirty="0"/>
              <a:t>Gezamenlijke verantwoordelijkheid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dirty="0"/>
              <a:t>Iedereen aan het woord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350" dirty="0"/>
              <a:t>Beslissing = consensus, breder gedragen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dirty="0"/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350" b="1" dirty="0"/>
              <a:t>Wat de beslissing ook is, uiteindelijk zal elk lid van de delibererende klassenraad zich loyaal gedragen tegenover de eindbeslissing. 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1950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2400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2400" dirty="0"/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2900" dirty="0"/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65550350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nl-NL" altLang="nl-NL" dirty="0">
                <a:solidFill>
                  <a:srgbClr val="000000"/>
                </a:solidFill>
                <a:latin typeface="Calibri Light"/>
              </a:rPr>
              <a:t>3. AUTONOMIE VAN DE DELIBERERENDE KLASSENRAAD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72816"/>
            <a:ext cx="8352928" cy="4032448"/>
          </a:xfrm>
        </p:spPr>
        <p:txBody>
          <a:bodyPr vert="horz" lIns="91440" tIns="45720" rIns="91440" bIns="45720" numCol="1" rtlCol="0" anchor="t">
            <a:normAutofit/>
          </a:bodyPr>
          <a:lstStyle/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400" dirty="0"/>
              <a:t>DELIBERATIEHOUDING</a:t>
            </a:r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800" dirty="0"/>
              <a:t>GEEN CONSENSUS? =&gt; STEMMING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200" b="1" dirty="0"/>
              <a:t>VOORZITTER + LEERKRACHTEN 1 STEM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1200" b="1" dirty="0"/>
              <a:t>GEEN GEWICHT PER AANTAL UREN</a:t>
            </a:r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1200" b="1" dirty="0"/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1200" b="1" dirty="0"/>
          </a:p>
          <a:p>
            <a:pPr lvl="3" defTabSz="914400">
              <a:lnSpc>
                <a:spcPct val="100000"/>
              </a:lnSpc>
              <a:spcBef>
                <a:spcPts val="0"/>
              </a:spcBef>
              <a:defRPr/>
            </a:pPr>
            <a:endParaRPr lang="nl-NL" altLang="nl-NL" sz="1200" b="1" dirty="0"/>
          </a:p>
          <a:p>
            <a:pPr lvl="1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400" dirty="0"/>
              <a:t>DISCRETIEPLICHT</a:t>
            </a:r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100" dirty="0"/>
              <a:t>Ambtsgeheim van de leraar</a:t>
            </a:r>
          </a:p>
          <a:p>
            <a:pPr lvl="2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nl-NL" altLang="nl-NL" sz="2100" dirty="0"/>
              <a:t>Gebrek aan discretie -&gt; oorzaak van juridische beroepsprocedure</a:t>
            </a:r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8149073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M_presentatie">
  <a:themeElements>
    <a:clrScheme name="Lessius">
      <a:dk1>
        <a:srgbClr val="003C72"/>
      </a:dk1>
      <a:lt1>
        <a:srgbClr val="FFFFFF"/>
      </a:lt1>
      <a:dk2>
        <a:srgbClr val="003C72"/>
      </a:dk2>
      <a:lt2>
        <a:srgbClr val="FFFFFF"/>
      </a:lt2>
      <a:accent1>
        <a:srgbClr val="00A9E5"/>
      </a:accent1>
      <a:accent2>
        <a:srgbClr val="67CBEF"/>
      </a:accent2>
      <a:accent3>
        <a:srgbClr val="CCEEFA"/>
      </a:accent3>
      <a:accent4>
        <a:srgbClr val="406D96"/>
      </a:accent4>
      <a:accent5>
        <a:srgbClr val="7F9DB9"/>
      </a:accent5>
      <a:accent6>
        <a:srgbClr val="BECEDD"/>
      </a:accent6>
      <a:hlink>
        <a:srgbClr val="118EFF"/>
      </a:hlink>
      <a:folHlink>
        <a:srgbClr val="7030A0"/>
      </a:folHlink>
    </a:clrScheme>
    <a:fontScheme name="Lessiu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A5051D68ED424084D04DAB60A5482F" ma:contentTypeVersion="13" ma:contentTypeDescription="Create a new document." ma:contentTypeScope="" ma:versionID="5902b2825e1370962fd98a79fb1bd79e">
  <xsd:schema xmlns:xsd="http://www.w3.org/2001/XMLSchema" xmlns:xs="http://www.w3.org/2001/XMLSchema" xmlns:p="http://schemas.microsoft.com/office/2006/metadata/properties" xmlns:ns3="c1ae07d4-6c48-46ec-b226-22271e739a7b" xmlns:ns4="7177884d-6def-45a7-857b-8f6ddb27ba1c" targetNamespace="http://schemas.microsoft.com/office/2006/metadata/properties" ma:root="true" ma:fieldsID="a2c31f4fa065ad890534a224619b7303" ns3:_="" ns4:_="">
    <xsd:import namespace="c1ae07d4-6c48-46ec-b226-22271e739a7b"/>
    <xsd:import namespace="7177884d-6def-45a7-857b-8f6ddb27ba1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ae07d4-6c48-46ec-b226-22271e739a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7884d-6def-45a7-857b-8f6ddb27ba1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84E246-D7AA-470D-A9C4-D424B193DE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7B9A6F-28E5-4FCE-A219-7AAE5CD6BB48}">
  <ds:schemaRefs>
    <ds:schemaRef ds:uri="http://schemas.microsoft.com/office/infopath/2007/PartnerControls"/>
    <ds:schemaRef ds:uri="7177884d-6def-45a7-857b-8f6ddb27ba1c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c1ae07d4-6c48-46ec-b226-22271e739a7b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81DFA69-CC4B-4D95-B0EC-AE6C2C8327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ae07d4-6c48-46ec-b226-22271e739a7b"/>
    <ds:schemaRef ds:uri="7177884d-6def-45a7-857b-8f6ddb27ba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TM_presentatie</Template>
  <TotalTime>4617</TotalTime>
  <Words>1126</Words>
  <Application>Microsoft Office PowerPoint</Application>
  <PresentationFormat>Diavoorstelling (4:3)</PresentationFormat>
  <Paragraphs>211</Paragraphs>
  <Slides>20</Slides>
  <Notes>17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Trebuchet MS</vt:lpstr>
      <vt:lpstr>Verdana</vt:lpstr>
      <vt:lpstr>TM_presentatie</vt:lpstr>
      <vt:lpstr>DELIbererende klassenraad in juni (aug)</vt:lpstr>
      <vt:lpstr>1. INLEIDING</vt:lpstr>
      <vt:lpstr>2. SAMENSTELLING DK</vt:lpstr>
      <vt:lpstr>3. AUTONOMIE VAN DE DELIBERERENDE KLASSENRAAD</vt:lpstr>
      <vt:lpstr>3. AUTONOMIE VAN DE DELIBERERENDE KLASSENRAAD</vt:lpstr>
      <vt:lpstr>3. AUTONOMIE VAN DE DELIBERERENDE KLASSENRAAD</vt:lpstr>
      <vt:lpstr>3. AUTONOMIE VAN DE DELIBERERENDE KLASSENRAAD</vt:lpstr>
      <vt:lpstr>3. AUTONOMIE VAN DE DELIBERERENDE KLASSENRAAD</vt:lpstr>
      <vt:lpstr>3. AUTONOMIE VAN DE DELIBERERENDE KLASSENRAAD</vt:lpstr>
      <vt:lpstr>4. DOSSIER VAN DE LEERLING</vt:lpstr>
      <vt:lpstr>5. CONCRETE BESLISSINGEN</vt:lpstr>
      <vt:lpstr>5. CONCRETE BESLISSINGEN</vt:lpstr>
      <vt:lpstr>5. CONCRETE BESLISSINGEN</vt:lpstr>
      <vt:lpstr>5. CONCRETE BESLISSINGEN</vt:lpstr>
      <vt:lpstr>5. CONCRETE BESLISSINGEN</vt:lpstr>
      <vt:lpstr>5. CONCRETE BESLISSINGEN</vt:lpstr>
      <vt:lpstr>5. CONCRETE BESLISSINGEN</vt:lpstr>
      <vt:lpstr>5. CONCRETE BESLISSINGEN</vt:lpstr>
      <vt:lpstr>6. MOTIVERINGSPLICHT</vt:lpstr>
      <vt:lpstr>7. betwistingen</vt:lpstr>
    </vt:vector>
  </TitlesOfParts>
  <Company>Dienst informatica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Evelien</dc:creator>
  <cp:lastModifiedBy>Christophe Van de Poel</cp:lastModifiedBy>
  <cp:revision>288</cp:revision>
  <cp:lastPrinted>2016-02-07T10:40:28Z</cp:lastPrinted>
  <dcterms:created xsi:type="dcterms:W3CDTF">2015-01-19T08:16:26Z</dcterms:created>
  <dcterms:modified xsi:type="dcterms:W3CDTF">2020-04-29T11:14:22Z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0x010100DDA5051D68ED424084D04DAB60A5482F</vt:lpwstr>
  </property>
  <property fmtid="{D5CDD505-2E9C-101B-9397-08002B2CF9AE}" pid="3" name="TaxKeyword">
    <vt:lpwstr/>
  </property>
</Properties>
</file>