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9456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6DD"/>
    <a:srgbClr val="000000"/>
    <a:srgbClr val="EC4B2F"/>
    <a:srgbClr val="00A0AE"/>
    <a:srgbClr val="4B2B4B"/>
    <a:srgbClr val="D1CAD2"/>
    <a:srgbClr val="B7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70600" autoAdjust="0"/>
  </p:normalViewPr>
  <p:slideViewPr>
    <p:cSldViewPr showGuides="1">
      <p:cViewPr varScale="1">
        <p:scale>
          <a:sx n="80" d="100"/>
          <a:sy n="80" d="100"/>
        </p:scale>
        <p:origin x="23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202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1A4A96-82D9-489B-915B-218BDB102403}" type="datetimeFigureOut">
              <a:rPr lang="nl-BE" smtClean="0"/>
              <a:pPr/>
              <a:t>29/04/2020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17EFB8-940B-4475-A4F4-BBE959E1633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75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925427-6E8A-463A-9752-7D22F5CAF14A}" type="datetimeFigureOut">
              <a:rPr lang="nl-BE" smtClean="0"/>
              <a:pPr/>
              <a:t>29/04/2020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ED9555-764A-4B78-873A-3D7406AAEA2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8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719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Basic">
    <p:bg bwMode="gray">
      <p:bgPr>
        <a:solidFill>
          <a:srgbClr val="00A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192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/>
          </p:nvPr>
        </p:nvSpPr>
        <p:spPr>
          <a:xfrm>
            <a:off x="0" y="1556992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EC4B2F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00A0AE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" name="Picture 9" descr="TM_logo_vignet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000" y="360000"/>
            <a:ext cx="2157984" cy="1155192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990706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00A0AE"/>
                </a:solidFill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rgbClr val="00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_previe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32000" y="6192000"/>
            <a:ext cx="1136842" cy="4320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42800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00A0AE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l"/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1" name="Picture 10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4428000" cy="1097992"/>
          </a:xfrm>
        </p:spPr>
        <p:txBody>
          <a:bodyPr lIns="252000" tIns="252000" rIns="0" bIns="0" anchor="t" anchorCtr="0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32" y="1152000"/>
            <a:ext cx="4428000" cy="1097992"/>
          </a:xfrm>
        </p:spPr>
        <p:txBody>
          <a:bodyPr lIns="0" tIns="252000" rIns="252000" bIns="0" anchor="t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4" name="Picture 13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50C6DD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8024"/>
            <a:ext cx="9144000" cy="900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084000"/>
            <a:ext cx="4032424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>
              <a:lnSpc>
                <a:spcPct val="90000"/>
              </a:lnSpc>
              <a:defRPr sz="1500">
                <a:solidFill>
                  <a:srgbClr val="00A0AE"/>
                </a:solidFill>
                <a:latin typeface="Trebuchet MS" pitchFamily="34" charset="0"/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000" y="6084000"/>
            <a:ext cx="360000" cy="667148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rtlCol="0" anchor="ctr" anchorCtr="0">
            <a:noAutofit/>
          </a:bodyPr>
          <a:lstStyle>
            <a:lvl1pPr algn="ctr">
              <a:defRPr sz="2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9144000" cy="4428000"/>
          </a:xfrm>
          <a:prstGeom prst="rect">
            <a:avLst/>
          </a:prstGeom>
        </p:spPr>
        <p:txBody>
          <a:bodyPr vert="horz" lIns="432000" tIns="252000" rIns="43200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570000"/>
            <a:ext cx="990706" cy="200055"/>
          </a:xfrm>
          <a:prstGeom prst="rect">
            <a:avLst/>
          </a:prstGeom>
          <a:solidFill>
            <a:srgbClr val="EC4B2F"/>
          </a:solidFill>
        </p:spPr>
        <p:txBody>
          <a:bodyPr wrap="none" lIns="108000" tIns="0" rIns="0" bIns="0" anchor="b" anchorCtr="0">
            <a:spAutoFit/>
          </a:bodyPr>
          <a:lstStyle>
            <a:lvl1pPr algn="r">
              <a:defRPr sz="13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algn="l"/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78" r:id="rId3"/>
    <p:sldLayoutId id="2147483653" r:id="rId4"/>
    <p:sldLayoutId id="2147483679" r:id="rId5"/>
    <p:sldLayoutId id="2147483688" r:id="rId6"/>
    <p:sldLayoutId id="2147483687" r:id="rId7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EC4B2F"/>
          </a:solidFill>
          <a:latin typeface="Trebuchet MS" pitchFamily="34" charset="0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1pPr>
      <a:lvl2pPr marL="723900" indent="-3683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−"/>
        <a:defRPr sz="27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2pPr>
      <a:lvl3pPr marL="98266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•"/>
        <a:defRPr sz="24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3pPr>
      <a:lvl4pPr marL="1255713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»"/>
        <a:defRPr sz="21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4pPr>
      <a:lvl5pPr marL="1609725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JUNtjJB8G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Hl6X740Os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1556792"/>
            <a:ext cx="9144000" cy="2736104"/>
          </a:xfrm>
        </p:spPr>
        <p:txBody>
          <a:bodyPr/>
          <a:lstStyle/>
          <a:p>
            <a:r>
              <a:rPr lang="en-US" i="1" dirty="0"/>
              <a:t>H3 Model van </a:t>
            </a:r>
            <a:r>
              <a:rPr lang="en-US" i="1" dirty="0" err="1"/>
              <a:t>ethisch</a:t>
            </a:r>
            <a:r>
              <a:rPr lang="en-US" i="1" dirty="0"/>
              <a:t> </a:t>
            </a:r>
            <a:r>
              <a:rPr lang="en-US" i="1" dirty="0" err="1"/>
              <a:t>denken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nl-NL" sz="3200" b="1" dirty="0">
                <a:solidFill>
                  <a:schemeClr val="bg1">
                    <a:lumMod val="50000"/>
                  </a:schemeClr>
                </a:solidFill>
              </a:rPr>
              <a:t>Waarover gaat dit?</a:t>
            </a:r>
            <a:endParaRPr lang="nl-BE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nl-NL" sz="3200" b="1" dirty="0">
                <a:solidFill>
                  <a:schemeClr val="bg1">
                    <a:lumMod val="50000"/>
                  </a:schemeClr>
                </a:solidFill>
              </a:rPr>
              <a:t>De 4 stappen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vh</a:t>
            </a:r>
            <a:r>
              <a:rPr lang="nl-NL" sz="3200" b="1" dirty="0">
                <a:solidFill>
                  <a:schemeClr val="bg1">
                    <a:lumMod val="50000"/>
                  </a:schemeClr>
                </a:solidFill>
              </a:rPr>
              <a:t> Model van ethisch denken</a:t>
            </a:r>
            <a:endParaRPr lang="nl-BE" sz="32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2700" b="1" u="sng" dirty="0">
                <a:solidFill>
                  <a:schemeClr val="bg1">
                    <a:lumMod val="50000"/>
                  </a:schemeClr>
                </a:solidFill>
              </a:rPr>
              <a:t>Stap 1</a:t>
            </a:r>
            <a:r>
              <a:rPr lang="nl-NL" sz="2700" b="1" dirty="0">
                <a:solidFill>
                  <a:schemeClr val="bg1">
                    <a:lumMod val="50000"/>
                  </a:schemeClr>
                </a:solidFill>
              </a:rPr>
              <a:t>: Wat zijn de feiten?</a:t>
            </a:r>
            <a:endParaRPr lang="nl-BE" sz="27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2700" b="1" u="sng" dirty="0">
                <a:solidFill>
                  <a:schemeClr val="bg1">
                    <a:lumMod val="50000"/>
                  </a:schemeClr>
                </a:solidFill>
              </a:rPr>
              <a:t>Stap 2:</a:t>
            </a:r>
            <a:r>
              <a:rPr lang="nl-NL" sz="2700" b="1" dirty="0">
                <a:solidFill>
                  <a:schemeClr val="bg1">
                    <a:lumMod val="50000"/>
                  </a:schemeClr>
                </a:solidFill>
              </a:rPr>
              <a:t> Welke handelingsalternatieven zijn er?</a:t>
            </a:r>
            <a:r>
              <a:rPr lang="nl-NL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700" b="1" dirty="0">
                <a:solidFill>
                  <a:schemeClr val="bg1">
                    <a:lumMod val="50000"/>
                  </a:schemeClr>
                </a:solidFill>
              </a:rPr>
              <a:t>Welke overwegingen spelen daarbij een rol?</a:t>
            </a:r>
            <a:endParaRPr lang="nl-BE" sz="27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2700" b="1" u="sng" dirty="0">
                <a:solidFill>
                  <a:schemeClr val="bg1">
                    <a:lumMod val="50000"/>
                  </a:schemeClr>
                </a:solidFill>
              </a:rPr>
              <a:t>Stap 3</a:t>
            </a:r>
            <a:r>
              <a:rPr lang="nl-NL" sz="2700" b="1" dirty="0">
                <a:solidFill>
                  <a:schemeClr val="bg1">
                    <a:lumMod val="50000"/>
                  </a:schemeClr>
                </a:solidFill>
              </a:rPr>
              <a:t>: Welke waarden en belangen staan er op het spel?</a:t>
            </a:r>
            <a:br>
              <a:rPr lang="nl-NL" sz="27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nl-NL" sz="2700" b="1" dirty="0">
                <a:solidFill>
                  <a:schemeClr val="bg1">
                    <a:lumMod val="50000"/>
                  </a:schemeClr>
                </a:solidFill>
              </a:rPr>
              <a:t>Welke wegen het zwaarst?</a:t>
            </a:r>
            <a:endParaRPr lang="nl-BE" sz="27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2700" b="1" dirty="0">
                <a:solidFill>
                  <a:schemeClr val="bg1">
                    <a:lumMod val="50000"/>
                  </a:schemeClr>
                </a:solidFill>
              </a:rPr>
              <a:t>Stap 4: Beslissen en toetsen.</a:t>
            </a:r>
            <a:endParaRPr lang="nl-BE" sz="27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3. Model van ethisch denken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952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Model van ethisch denken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5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5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b="1" dirty="0" err="1"/>
              <a:t>Vb</a:t>
            </a:r>
            <a:r>
              <a:rPr lang="nl-NL" sz="2900" b="1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dirty="0"/>
              <a:t>Laat je als </a:t>
            </a:r>
            <a:r>
              <a:rPr lang="nl-NL" sz="2900" dirty="0" err="1"/>
              <a:t>lkr</a:t>
            </a:r>
            <a:r>
              <a:rPr lang="nl-NL" sz="2900" dirty="0"/>
              <a:t> toe dat een </a:t>
            </a:r>
            <a:r>
              <a:rPr lang="nl-NL" sz="2900" dirty="0" err="1"/>
              <a:t>ll</a:t>
            </a:r>
            <a:r>
              <a:rPr lang="nl-NL" sz="2900" dirty="0"/>
              <a:t> van jouw klas beticht wordt van diefstal? Hoe ga je het best om met deze situatie?</a:t>
            </a:r>
            <a:endParaRPr lang="nl-BE" sz="2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dirty="0"/>
              <a:t>  </a:t>
            </a:r>
            <a:endParaRPr lang="nl-BE" sz="2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dirty="0"/>
              <a:t>Om als leerkracht tot de ‘beste’ oplossing te komen,  pas je best het model van ethisch denken toe</a:t>
            </a:r>
            <a:endParaRPr lang="nl-BE" sz="2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/>
              <a:t>Doel</a:t>
            </a:r>
            <a:r>
              <a:rPr lang="nl-NL" sz="2800" dirty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Zo objectief mogelijk beredeneren wat het beste is voor de betrokken partij zonder dat jij als leerkracht de deontologische code doorbreekt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/>
              <a:t>Hoe</a:t>
            </a:r>
            <a:r>
              <a:rPr lang="nl-NL" sz="2800" dirty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Ordelijk analyseren en bespreken van de probleemsituatie a.d.h.v.  het stappenplan van het model van ethisch denken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 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b="1" dirty="0">
                <a:solidFill>
                  <a:schemeClr val="accent6"/>
                </a:solidFill>
              </a:rPr>
              <a:t>Het model ‘ethisch leren denken’ is een hulpmiddel om gewetensvol te kunnen handelen in concrete situaties en dit in een tijdperk van morele diversiteit</a:t>
            </a:r>
            <a:endParaRPr lang="nl-BE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7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Model van ethisch denken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4</a:t>
            </a:fld>
            <a:endParaRPr lang="nl-BE" dirty="0"/>
          </a:p>
        </p:txBody>
      </p:sp>
      <p:sp>
        <p:nvSpPr>
          <p:cNvPr id="5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000" b="1" dirty="0">
                <a:cs typeface="Arial" panose="020B0604020202020204" pitchFamily="34" charset="0"/>
              </a:rPr>
              <a:t> Stap 1: 	Wat zijn de feiten?</a:t>
            </a:r>
            <a:endParaRPr lang="nl-BE" altLang="nl-BE" sz="20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000" b="1" dirty="0">
                <a:cs typeface="Arial" panose="020B0604020202020204" pitchFamily="34" charset="0"/>
              </a:rPr>
              <a:t> Stap 2: 	Welke handelingsalternatieven zijn er?</a:t>
            </a:r>
            <a:endParaRPr lang="nl-BE" altLang="nl-BE" sz="20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BE" sz="2000" b="1" dirty="0">
                <a:cs typeface="Arial" panose="020B0604020202020204" pitchFamily="34" charset="0"/>
              </a:rPr>
              <a:t>	  		Welke overwegingen spelen daarbij een rol?</a:t>
            </a:r>
            <a:endParaRPr lang="nl-BE" altLang="nl-BE" sz="20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000" b="1" dirty="0">
                <a:cs typeface="Arial" panose="020B0604020202020204" pitchFamily="34" charset="0"/>
              </a:rPr>
              <a:t> Stap 3: 	Welke waarden en belangen staan op het spel?</a:t>
            </a:r>
            <a:endParaRPr lang="nl-BE" altLang="nl-BE" sz="20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BE" sz="2000" b="1" dirty="0">
                <a:cs typeface="Arial" panose="020B0604020202020204" pitchFamily="34" charset="0"/>
              </a:rPr>
              <a:t>	 		Welke wegen het zwaarste?</a:t>
            </a:r>
            <a:endParaRPr lang="nl-BE" altLang="nl-BE" sz="20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000" b="1" dirty="0">
                <a:cs typeface="Arial" panose="020B0604020202020204" pitchFamily="34" charset="0"/>
              </a:rPr>
              <a:t> Stap 4: 	Beslissen en toetsen.</a:t>
            </a:r>
            <a:endParaRPr lang="nl-BE" altLang="nl-BE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nl-NL" altLang="nl-BE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4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stap 1:wat zijn de feiten?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5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Baken de feiten af die volgens jou belangrijk zijn voor het oplossen van het dilemma waarvoor je je als </a:t>
            </a:r>
            <a:r>
              <a:rPr lang="nl-NL" sz="2800" dirty="0" err="1"/>
              <a:t>lkr</a:t>
            </a:r>
            <a:r>
              <a:rPr lang="nl-NL" sz="2800" dirty="0"/>
              <a:t> geplaatst ziet.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 Verken de situatie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000" dirty="0"/>
              <a:t> Weerhoud de feiten relevant voor het probleem </a:t>
            </a:r>
            <a:endParaRPr lang="nl-BE" sz="3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 Laat emoties bij de feitenweergave niet overheersen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 Spreek geen oordeel uit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nl-NL" sz="2800" dirty="0"/>
              <a:t> </a:t>
            </a:r>
            <a:r>
              <a:rPr lang="nl-NL" sz="2800" b="1" dirty="0">
                <a:solidFill>
                  <a:schemeClr val="accent6"/>
                </a:solidFill>
              </a:rPr>
              <a:t>Omschrijf nog eens heel kort het ethische probleem in de vorm van een dilemma</a:t>
            </a:r>
            <a:endParaRPr lang="nl-BE" sz="2800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nl-NL" sz="2800" b="1" dirty="0">
                <a:solidFill>
                  <a:schemeClr val="accent6"/>
                </a:solidFill>
              </a:rPr>
              <a:t> Geef in aantoonbaar gedrag aan wat het dilemma is en voor wie</a:t>
            </a:r>
            <a:endParaRPr lang="nl-BE" sz="2800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 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/>
              <a:t>Let op: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Jouw vaardigheid wordt soms op de proef gesteld: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/>
              <a:t> verschillen in getuigenverklaringen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hlinkClick r:id="rId3"/>
              </a:rPr>
              <a:t>How many passes does the white team make? 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/>
              <a:t> ieder heeft zijn eigen kijk op het gebeuren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BE" sz="2800" dirty="0"/>
          </a:p>
        </p:txBody>
      </p:sp>
      <p:pic>
        <p:nvPicPr>
          <p:cNvPr id="6" name="Picture 6" descr="Is deze jurk wit? Of toch blauw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04838"/>
            <a:ext cx="2535936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88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/>
          <a:lstStyle/>
          <a:p>
            <a:r>
              <a:rPr lang="nl-BE" dirty="0"/>
              <a:t>stap 2: welke handelingsalternatieven zijn er? Welke overwegingen spelen daarbij een rol?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6</a:t>
            </a:fld>
            <a:endParaRPr lang="nl-BE" dirty="0"/>
          </a:p>
        </p:txBody>
      </p:sp>
      <p:sp>
        <p:nvSpPr>
          <p:cNvPr id="5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nl-NL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nl-NL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nl-NL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Ga na of er sprake is van een zekere vrijheid van handelen of dat juist die vrijheid ontbreekt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600" dirty="0"/>
              <a:t> Waar geen alternatieven zijn is ook geen keuze en speelt de moraal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600" dirty="0"/>
              <a:t>  geen rol.</a:t>
            </a:r>
            <a:endParaRPr lang="nl-BE" sz="26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Bedenk welke handelingsalternatieven mogelijk zijn in de concrete situatie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000" dirty="0"/>
              <a:t>Ga na of de alternatieven realistisch zijn </a:t>
            </a:r>
            <a:endParaRPr lang="nl-BE" sz="3000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600" dirty="0"/>
              <a:t>Ga na welke overwegingen hierbij een rol spelen</a:t>
            </a:r>
            <a:endParaRPr lang="nl-BE" sz="2600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600" dirty="0"/>
              <a:t>Verplaats je in de ander/zijn argumenten</a:t>
            </a:r>
            <a:endParaRPr lang="nl-BE" sz="2600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/>
              <a:t>Achterhaal de argumenten, overwegingen en belangen van de ander </a:t>
            </a:r>
            <a:endParaRPr lang="nl-BE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2800" dirty="0"/>
              <a:t>Spreek geen oordeel uit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 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>
                <a:solidFill>
                  <a:schemeClr val="accent6"/>
                </a:solidFill>
              </a:rPr>
              <a:t>Let wel: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>
                <a:solidFill>
                  <a:schemeClr val="accent6"/>
                </a:solidFill>
              </a:rPr>
              <a:t>Deze stap vergt een belangrijke communicatieve vaardigheid.</a:t>
            </a:r>
            <a:endParaRPr lang="nl-BE" sz="2800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22657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txBody>
          <a:bodyPr/>
          <a:lstStyle/>
          <a:p>
            <a:r>
              <a:rPr lang="nl-BE" dirty="0"/>
              <a:t>stap 3: welke waarden en belangen staan er op het spel? Welke wegen het zwaarst? </a:t>
            </a:r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7</a:t>
            </a:fld>
            <a:endParaRPr lang="nl-BE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99592" y="2708920"/>
            <a:ext cx="70866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BE" sz="2800" dirty="0">
                <a:cs typeface="Arial" panose="020B0604020202020204" pitchFamily="34" charset="0"/>
              </a:rPr>
              <a:t> </a:t>
            </a:r>
            <a:endParaRPr lang="nl-BE" altLang="nl-BE" sz="28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400" dirty="0">
                <a:cs typeface="Arial" panose="020B0604020202020204" pitchFamily="34" charset="0"/>
              </a:rPr>
              <a:t>Bepaal de waarden en belangen die meespelen</a:t>
            </a:r>
            <a:endParaRPr lang="nl-BE" altLang="nl-BE" sz="24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400" dirty="0">
                <a:cs typeface="Arial" panose="020B0604020202020204" pitchFamily="34" charset="0"/>
              </a:rPr>
              <a:t>Bepaal het verschil in gewicht en rangorde die ieder voor zich toekent aan bepaalde waarden.</a:t>
            </a:r>
            <a:endParaRPr lang="nl-BE" altLang="nl-BE" sz="2400" dirty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nl-NL" altLang="nl-BE" sz="2400" dirty="0">
                <a:cs typeface="Arial" panose="020B0604020202020204" pitchFamily="34" charset="0"/>
              </a:rPr>
              <a:t>Beargumenteer waarom je iets belangrijk vindt.</a:t>
            </a:r>
            <a:endParaRPr lang="nl-BE" altLang="nl-BE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2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Stap 4: beslissen &amp; toetsen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8</a:t>
            </a:fld>
            <a:endParaRPr lang="nl-BE" dirty="0"/>
          </a:p>
        </p:txBody>
      </p:sp>
      <p:sp>
        <p:nvSpPr>
          <p:cNvPr id="5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5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dirty="0"/>
              <a:t> </a:t>
            </a: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300" dirty="0"/>
              <a:t> Verbind de vorige 3 stappen met elkaar en beoordeel</a:t>
            </a:r>
            <a:endParaRPr lang="nl-BE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300" dirty="0"/>
              <a:t> </a:t>
            </a:r>
            <a:r>
              <a:rPr lang="nl-NL" sz="3300" b="1" dirty="0">
                <a:solidFill>
                  <a:srgbClr val="FF0000"/>
                </a:solidFill>
              </a:rPr>
              <a:t>Kies een concrete handeling </a:t>
            </a:r>
            <a:r>
              <a:rPr lang="nl-NL" sz="3300" dirty="0"/>
              <a:t>als logische gevolg</a:t>
            </a:r>
            <a:endParaRPr lang="nl-BE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300" dirty="0"/>
              <a:t> Toets je beslissing op zijn juistheid</a:t>
            </a:r>
            <a:endParaRPr lang="nl-BE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300" dirty="0"/>
              <a:t> Verschillende benaderingen: </a:t>
            </a:r>
            <a:endParaRPr lang="nl-BE" sz="33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3300" dirty="0"/>
              <a:t> wat zijn de gevolgen van een handeling?</a:t>
            </a:r>
            <a:endParaRPr lang="nl-BE" sz="33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3300" dirty="0"/>
              <a:t> wat zijn de bedoelingen van de personen?</a:t>
            </a:r>
            <a:endParaRPr lang="nl-BE" sz="33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3300" dirty="0"/>
              <a:t> welke normen en regels bestaan er voor dit soort situaties.</a:t>
            </a:r>
            <a:endParaRPr lang="nl-BE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sz="3300" dirty="0"/>
              <a:t> </a:t>
            </a:r>
            <a:r>
              <a:rPr lang="nl-NL" sz="3300" b="1" dirty="0">
                <a:solidFill>
                  <a:srgbClr val="FF0000"/>
                </a:solidFill>
              </a:rPr>
              <a:t>Vraag je bij de keuze van de handeling nog eens af of je een redelijke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3300" b="1" dirty="0">
                <a:solidFill>
                  <a:srgbClr val="FF0000"/>
                </a:solidFill>
              </a:rPr>
              <a:t>   afweging hebt gemaakt die naar anderen te verantwoorden is</a:t>
            </a:r>
            <a:endParaRPr lang="nl-BE" sz="33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BE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b="1" dirty="0">
                <a:solidFill>
                  <a:schemeClr val="accent6"/>
                </a:solidFill>
              </a:rPr>
              <a:t>Let wel:  Criterium ‘Menselijkheid’: eerbied voor het leven, menselijke waardigheid en gelijkwaardigheid respecteren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b="1" dirty="0">
                <a:solidFill>
                  <a:schemeClr val="accent6"/>
                </a:solidFill>
              </a:rPr>
              <a:t>	- Gelijkheid: Mensen dienen in gelijke omstandigheden gelijk behandeld te worden.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900" b="1" dirty="0">
                <a:solidFill>
                  <a:schemeClr val="accent6"/>
                </a:solidFill>
              </a:rPr>
              <a:t>	- Wederkerigheid: ‘Wat jij niet wil dat jou geschiedt, doe dat ook een ander niet’. </a:t>
            </a:r>
          </a:p>
        </p:txBody>
      </p:sp>
    </p:spTree>
    <p:extLst>
      <p:ext uri="{BB962C8B-B14F-4D97-AF65-F5344CB8AC3E}">
        <p14:creationId xmlns:p14="http://schemas.microsoft.com/office/powerpoint/2010/main" val="369846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Discussieer in canvas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9</a:t>
            </a:fld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l-BE" altLang="nl-BE" dirty="0"/>
              <a:t>Bespreking van casussen volgens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altLang="nl-BE" dirty="0"/>
              <a:t>Zes denkhoeden (De </a:t>
            </a:r>
            <a:r>
              <a:rPr lang="nl-BE" altLang="nl-BE" dirty="0" err="1"/>
              <a:t>Bono</a:t>
            </a:r>
            <a:r>
              <a:rPr lang="nl-BE" altLang="nl-BE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BE" altLang="nl-BE" dirty="0">
                <a:hlinkClick r:id="rId2"/>
              </a:rPr>
              <a:t>Six thinking </a:t>
            </a:r>
            <a:r>
              <a:rPr lang="nl-BE" altLang="nl-BE" dirty="0" err="1">
                <a:hlinkClick r:id="rId2"/>
              </a:rPr>
              <a:t>hats</a:t>
            </a:r>
            <a:endParaRPr lang="nl-BE" altLang="nl-BE" dirty="0"/>
          </a:p>
          <a:p>
            <a:pPr marL="0" indent="0">
              <a:buFont typeface="Arial" panose="020B0604020202020204" pitchFamily="34" charset="0"/>
              <a:buNone/>
            </a:pPr>
            <a:endParaRPr lang="nl-BE" altLang="nl-BE" dirty="0"/>
          </a:p>
          <a:p>
            <a:pPr marL="0" indent="0">
              <a:buFont typeface="Arial" panose="020B0604020202020204" pitchFamily="34" charset="0"/>
              <a:buNone/>
            </a:pPr>
            <a:endParaRPr lang="nl-BE" altLang="nl-BE" dirty="0"/>
          </a:p>
          <a:p>
            <a:pPr marL="0" indent="0">
              <a:buFont typeface="Arial" panose="020B0604020202020204" pitchFamily="34" charset="0"/>
              <a:buNone/>
            </a:pPr>
            <a:endParaRPr lang="nl-BE" altLang="nl-BE" dirty="0"/>
          </a:p>
        </p:txBody>
      </p:sp>
    </p:spTree>
    <p:extLst>
      <p:ext uri="{BB962C8B-B14F-4D97-AF65-F5344CB8AC3E}">
        <p14:creationId xmlns:p14="http://schemas.microsoft.com/office/powerpoint/2010/main" val="949981944"/>
      </p:ext>
    </p:extLst>
  </p:cSld>
  <p:clrMapOvr>
    <a:masterClrMapping/>
  </p:clrMapOvr>
</p:sld>
</file>

<file path=ppt/theme/theme1.xml><?xml version="1.0" encoding="utf-8"?>
<a:theme xmlns:a="http://schemas.openxmlformats.org/drawingml/2006/main" name="TM_presentatie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A5051D68ED424084D04DAB60A5482F" ma:contentTypeVersion="13" ma:contentTypeDescription="Create a new document." ma:contentTypeScope="" ma:versionID="5902b2825e1370962fd98a79fb1bd79e">
  <xsd:schema xmlns:xsd="http://www.w3.org/2001/XMLSchema" xmlns:xs="http://www.w3.org/2001/XMLSchema" xmlns:p="http://schemas.microsoft.com/office/2006/metadata/properties" xmlns:ns3="c1ae07d4-6c48-46ec-b226-22271e739a7b" xmlns:ns4="7177884d-6def-45a7-857b-8f6ddb27ba1c" targetNamespace="http://schemas.microsoft.com/office/2006/metadata/properties" ma:root="true" ma:fieldsID="a2c31f4fa065ad890534a224619b7303" ns3:_="" ns4:_="">
    <xsd:import namespace="c1ae07d4-6c48-46ec-b226-22271e739a7b"/>
    <xsd:import namespace="7177884d-6def-45a7-857b-8f6ddb27ba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e07d4-6c48-46ec-b226-22271e739a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7884d-6def-45a7-857b-8f6ddb27ba1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7B9A6F-28E5-4FCE-A219-7AAE5CD6BB48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c1ae07d4-6c48-46ec-b226-22271e739a7b"/>
    <ds:schemaRef ds:uri="http://schemas.microsoft.com/office/infopath/2007/PartnerControls"/>
    <ds:schemaRef ds:uri="http://schemas.microsoft.com/office/2006/documentManagement/types"/>
    <ds:schemaRef ds:uri="7177884d-6def-45a7-857b-8f6ddb27ba1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84E246-D7AA-470D-A9C4-D424B193DE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0EC06B-E45D-48A8-904E-014BC5225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e07d4-6c48-46ec-b226-22271e739a7b"/>
    <ds:schemaRef ds:uri="7177884d-6def-45a7-857b-8f6ddb27b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TM_presentatie</Template>
  <TotalTime>2625</TotalTime>
  <Words>716</Words>
  <Application>Microsoft Office PowerPoint</Application>
  <PresentationFormat>Diavoorstelling 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Verdana</vt:lpstr>
      <vt:lpstr>Wingdings</vt:lpstr>
      <vt:lpstr>TM_presentatie</vt:lpstr>
      <vt:lpstr>H3 Model van ethisch denken </vt:lpstr>
      <vt:lpstr>3. Model van ethisch denken</vt:lpstr>
      <vt:lpstr>Model van ethisch denken</vt:lpstr>
      <vt:lpstr>Model van ethisch denken</vt:lpstr>
      <vt:lpstr>stap 1:wat zijn de feiten?</vt:lpstr>
      <vt:lpstr>stap 2: welke handelingsalternatieven zijn er? Welke overwegingen spelen daarbij een rol?</vt:lpstr>
      <vt:lpstr>stap 3: welke waarden en belangen staan er op het spel? Welke wegen het zwaarst?  </vt:lpstr>
      <vt:lpstr>Stap 4: beslissen &amp; toetsen</vt:lpstr>
      <vt:lpstr>Discussieer in canvas</vt:lpstr>
    </vt:vector>
  </TitlesOfParts>
  <Company>Dienst informatica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</dc:creator>
  <cp:lastModifiedBy>Christophe Van de Poel</cp:lastModifiedBy>
  <cp:revision>274</cp:revision>
  <cp:lastPrinted>2016-02-07T10:40:28Z</cp:lastPrinted>
  <dcterms:created xsi:type="dcterms:W3CDTF">2015-01-19T08:16:26Z</dcterms:created>
  <dcterms:modified xsi:type="dcterms:W3CDTF">2020-04-29T10:54:43Z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0x010100DDA5051D68ED424084D04DAB60A5482F</vt:lpwstr>
  </property>
  <property fmtid="{D5CDD505-2E9C-101B-9397-08002B2CF9AE}" pid="3" name="TaxKeyword">
    <vt:lpwstr/>
  </property>
</Properties>
</file>