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6858000" type="screen4x3"/>
  <p:notesSz cx="6858000" cy="9945688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C6DD"/>
    <a:srgbClr val="000000"/>
    <a:srgbClr val="EC4B2F"/>
    <a:srgbClr val="00A0AE"/>
    <a:srgbClr val="4B2B4B"/>
    <a:srgbClr val="D1CAD2"/>
    <a:srgbClr val="B7A9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24" autoAdjust="0"/>
    <p:restoredTop sz="70600" autoAdjust="0"/>
  </p:normalViewPr>
  <p:slideViewPr>
    <p:cSldViewPr showGuides="1">
      <p:cViewPr varScale="1">
        <p:scale>
          <a:sx n="80" d="100"/>
          <a:sy n="80" d="100"/>
        </p:scale>
        <p:origin x="234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2022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F1A4A96-82D9-489B-915B-218BDB102403}" type="datetimeFigureOut">
              <a:rPr lang="nl-BE" smtClean="0"/>
              <a:pPr/>
              <a:t>29/04/2020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D17EFB8-940B-4475-A4F4-BBE959E16336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9754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925427-6E8A-463A-9752-7D22F5CAF14A}" type="datetimeFigureOut">
              <a:rPr lang="nl-BE" smtClean="0"/>
              <a:pPr/>
              <a:t>29/04/2020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9ED9555-764A-4B78-873A-3D7406AAEA2B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7986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D9555-764A-4B78-873A-3D7406AAEA2B}" type="slidenum">
              <a:rPr lang="nl-BE" smtClean="0"/>
              <a:pPr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57192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| Basic">
    <p:bg bwMode="gray">
      <p:bgPr>
        <a:solidFill>
          <a:srgbClr val="00A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958000"/>
            <a:ext cx="9144000" cy="90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18000" rtlCol="0" anchor="ctr"/>
          <a:lstStyle/>
          <a:p>
            <a:pPr algn="ctr"/>
            <a:endParaRPr lang="nl-BE" sz="11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084000"/>
            <a:ext cx="1980000" cy="432000"/>
          </a:xfrm>
          <a:prstGeom prst="rect">
            <a:avLst/>
          </a:prstGeom>
          <a:solidFill>
            <a:srgbClr val="EC4B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357192"/>
            <a:ext cx="9144000" cy="1800000"/>
          </a:xfrm>
          <a:noFill/>
        </p:spPr>
        <p:txBody>
          <a:bodyPr wrap="square" lIns="720000" tIns="180000" rIns="720000" bIns="540000">
            <a:noAutofit/>
          </a:bodyPr>
          <a:lstStyle>
            <a:lvl1pPr marL="0" indent="0" algn="ctr">
              <a:buNone/>
              <a:defRPr sz="3200" cap="none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BE" dirty="0"/>
          </a:p>
        </p:txBody>
      </p:sp>
      <p:sp>
        <p:nvSpPr>
          <p:cNvPr id="154" name="Title 153"/>
          <p:cNvSpPr>
            <a:spLocks noGrp="1"/>
          </p:cNvSpPr>
          <p:nvPr>
            <p:ph type="title"/>
          </p:nvPr>
        </p:nvSpPr>
        <p:spPr>
          <a:xfrm>
            <a:off x="0" y="1556992"/>
            <a:ext cx="9144000" cy="1800000"/>
          </a:xfrm>
          <a:noFill/>
        </p:spPr>
        <p:txBody>
          <a:bodyPr lIns="720000" tIns="540000" rIns="720000" bIns="180000" anchor="b" anchorCtr="0">
            <a:noAutofit/>
          </a:bodyPr>
          <a:lstStyle>
            <a:lvl1pPr algn="ctr">
              <a:lnSpc>
                <a:spcPct val="90000"/>
              </a:lnSpc>
              <a:defRPr sz="3800" cap="all" baseline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BE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solidFill>
            <a:srgbClr val="EC4B2F"/>
          </a:solidFill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BE"/>
              <a:t>Economie 1 </a:t>
            </a:r>
            <a:endParaRPr lang="nl-BE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solidFill>
            <a:srgbClr val="00A0AE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pic>
        <p:nvPicPr>
          <p:cNvPr id="10" name="Picture 9" descr="TM_logo_vignet_ppt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0000" y="360000"/>
            <a:ext cx="2157984" cy="1155192"/>
          </a:xfrm>
          <a:prstGeom prst="rect">
            <a:avLst/>
          </a:prstGeom>
        </p:spPr>
      </p:pic>
      <p:sp>
        <p:nvSpPr>
          <p:cNvPr id="14" name="Date Placeholder 13"/>
          <p:cNvSpPr>
            <a:spLocks noGrp="1"/>
          </p:cNvSpPr>
          <p:nvPr>
            <p:ph type="dt" sz="half" idx="13"/>
          </p:nvPr>
        </p:nvSpPr>
        <p:spPr>
          <a:xfrm>
            <a:off x="755576" y="6570000"/>
            <a:ext cx="990706" cy="200055"/>
          </a:xfrm>
          <a:solidFill>
            <a:schemeClr val="tx1"/>
          </a:solidFill>
        </p:spPr>
        <p:txBody>
          <a:bodyPr/>
          <a:lstStyle>
            <a:lvl1pPr>
              <a:defRPr sz="1300">
                <a:solidFill>
                  <a:srgbClr val="00A0AE"/>
                </a:solidFill>
              </a:defRPr>
            </a:lvl1pPr>
          </a:lstStyle>
          <a:p>
            <a:pPr algn="l"/>
            <a:endParaRPr lang="nl-BE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5661248"/>
            <a:ext cx="9144000" cy="288032"/>
          </a:xfrm>
          <a:prstGeom prst="rect">
            <a:avLst/>
          </a:prstGeom>
          <a:solidFill>
            <a:srgbClr val="00A0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image_preview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32000" y="6192000"/>
            <a:ext cx="1136842" cy="432000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| 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52000"/>
            <a:ext cx="9144000" cy="4428000"/>
          </a:xfrm>
        </p:spPr>
        <p:txBody>
          <a:bodyPr bIns="144000"/>
          <a:lstStyle>
            <a:lvl1pPr marL="323850" indent="-323850">
              <a:spcBef>
                <a:spcPts val="400"/>
              </a:spcBef>
              <a:spcAft>
                <a:spcPts val="400"/>
              </a:spcAft>
              <a:buClrTx/>
              <a:defRPr/>
            </a:lvl1pPr>
            <a:lvl2pPr marL="723900" indent="-368300">
              <a:spcBef>
                <a:spcPts val="400"/>
              </a:spcBef>
              <a:spcAft>
                <a:spcPts val="400"/>
              </a:spcAft>
              <a:buClrTx/>
              <a:defRPr sz="2500"/>
            </a:lvl2pPr>
            <a:lvl3pPr marL="982663" indent="-258763">
              <a:spcBef>
                <a:spcPts val="400"/>
              </a:spcBef>
              <a:spcAft>
                <a:spcPts val="400"/>
              </a:spcAft>
              <a:buClrTx/>
              <a:defRPr sz="2300"/>
            </a:lvl3pPr>
            <a:lvl4pPr marL="1255713" indent="-273050">
              <a:spcBef>
                <a:spcPts val="400"/>
              </a:spcBef>
              <a:spcAft>
                <a:spcPts val="400"/>
              </a:spcAft>
              <a:buClrTx/>
              <a:defRPr sz="2000"/>
            </a:lvl4pPr>
            <a:lvl5pPr marL="1609725" indent="-258763">
              <a:spcBef>
                <a:spcPts val="600"/>
              </a:spcBef>
              <a:spcAft>
                <a:spcPts val="600"/>
              </a:spcAft>
              <a:defRPr sz="1700"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lIns="360000" tIns="180000" rIns="360000" bIns="144000"/>
          <a:lstStyle>
            <a:lvl1pPr>
              <a:defRPr>
                <a:solidFill>
                  <a:srgbClr val="00A0AE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BE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80000" y="1141200"/>
            <a:ext cx="8748000" cy="0"/>
          </a:xfrm>
          <a:prstGeom prst="line">
            <a:avLst/>
          </a:prstGeom>
          <a:ln w="6350">
            <a:solidFill>
              <a:srgbClr val="00A0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pic>
        <p:nvPicPr>
          <p:cNvPr id="12" name="Picture 11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  <p:sp>
        <p:nvSpPr>
          <p:cNvPr id="8" name="Date Placeholder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 algn="l"/>
            <a:endParaRPr lang="nl-B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|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52000"/>
            <a:ext cx="9144000" cy="4734000"/>
          </a:xfrm>
        </p:spPr>
        <p:txBody>
          <a:bodyPr bIns="144000" numCol="2" spcCol="360000" anchor="ctr" anchorCtr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lIns="360000" tIns="180000" rIns="360000" bIns="144000"/>
          <a:lstStyle/>
          <a:p>
            <a:r>
              <a:rPr lang="nl-NL"/>
              <a:t>Klik om de stijl te bewerken</a:t>
            </a:r>
            <a:endParaRPr lang="nl-BE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80000" y="1141200"/>
            <a:ext cx="8748000" cy="0"/>
          </a:xfrm>
          <a:prstGeom prst="line">
            <a:avLst/>
          </a:prstGeom>
          <a:ln w="6350">
            <a:solidFill>
              <a:srgbClr val="00A0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endParaRPr lang="nl-BE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pic>
        <p:nvPicPr>
          <p:cNvPr id="11" name="Picture 10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tent |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B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152000"/>
            <a:ext cx="4428000" cy="1097992"/>
          </a:xfrm>
        </p:spPr>
        <p:txBody>
          <a:bodyPr lIns="252000" tIns="252000" rIns="0" bIns="0" anchor="t" anchorCtr="0">
            <a:no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285992"/>
            <a:ext cx="4428000" cy="3600000"/>
          </a:xfrm>
        </p:spPr>
        <p:txBody>
          <a:bodyPr lIns="252000" tIns="0" rIns="0"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6032" y="1152000"/>
            <a:ext cx="4428000" cy="1097992"/>
          </a:xfrm>
        </p:spPr>
        <p:txBody>
          <a:bodyPr lIns="0" tIns="252000" rIns="252000" bIns="0" anchor="t" anchorCtr="0">
            <a:norm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6032" y="2285992"/>
            <a:ext cx="4428000" cy="3600000"/>
          </a:xfrm>
        </p:spPr>
        <p:txBody>
          <a:bodyPr lIns="0" tIns="0" rIns="252000"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80000" y="1141200"/>
            <a:ext cx="8748000" cy="0"/>
          </a:xfrm>
          <a:prstGeom prst="line">
            <a:avLst/>
          </a:prstGeom>
          <a:ln w="6350">
            <a:solidFill>
              <a:srgbClr val="4B2B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endParaRPr lang="nl-BE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pic>
        <p:nvPicPr>
          <p:cNvPr id="14" name="Picture 13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| 1 Pictur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20" y="1152000"/>
            <a:ext cx="5072098" cy="4734000"/>
          </a:xfrm>
        </p:spPr>
        <p:txBody>
          <a:bodyPr lIns="0" rIns="0" bIns="144000"/>
          <a:lstStyle>
            <a:lvl2pPr algn="l">
              <a:defRPr/>
            </a:lvl2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lIns="360000" tIns="180000" rIns="360000" bIns="144000"/>
          <a:lstStyle>
            <a:lvl1pPr>
              <a:defRPr>
                <a:solidFill>
                  <a:srgbClr val="50C6DD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BE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80000" y="1141200"/>
            <a:ext cx="8748000" cy="0"/>
          </a:xfrm>
          <a:prstGeom prst="line">
            <a:avLst/>
          </a:prstGeom>
          <a:ln w="6350">
            <a:solidFill>
              <a:srgbClr val="4B2B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cture Placeholder 87"/>
          <p:cNvSpPr>
            <a:spLocks noGrp="1"/>
          </p:cNvSpPr>
          <p:nvPr>
            <p:ph type="pic" sz="quarter" idx="10"/>
          </p:nvPr>
        </p:nvSpPr>
        <p:spPr>
          <a:xfrm>
            <a:off x="180000" y="1152000"/>
            <a:ext cx="3428992" cy="4734000"/>
          </a:xfrm>
        </p:spPr>
        <p:txBody>
          <a:bodyPr>
            <a:normAutofit/>
          </a:bodyPr>
          <a:lstStyle>
            <a:lvl1pPr>
              <a:buNone/>
              <a:defRPr sz="1000"/>
            </a:lvl1pPr>
          </a:lstStyle>
          <a:p>
            <a:r>
              <a:rPr lang="nl-NL"/>
              <a:t>Klik op het pictogram als u een afbeelding wilt toevoegen</a:t>
            </a:r>
            <a:endParaRPr lang="nl-BE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l"/>
            <a:endParaRPr lang="nl-BE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pic>
        <p:nvPicPr>
          <p:cNvPr id="12" name="Picture 11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| N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l"/>
            <a:endParaRPr lang="nl-B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0"/>
            <a:ext cx="9144000" cy="5929313"/>
          </a:xfrm>
        </p:spPr>
        <p:txBody>
          <a:bodyPr/>
          <a:lstStyle>
            <a:lvl1pPr>
              <a:buClrTx/>
              <a:defRPr>
                <a:solidFill>
                  <a:srgbClr val="000000"/>
                </a:solidFill>
              </a:defRPr>
            </a:lvl1pPr>
            <a:lvl2pPr>
              <a:buClrTx/>
              <a:defRPr>
                <a:solidFill>
                  <a:srgbClr val="000000"/>
                </a:solidFill>
              </a:defRPr>
            </a:lvl2pPr>
            <a:lvl3pPr>
              <a:buClrTx/>
              <a:defRPr>
                <a:solidFill>
                  <a:srgbClr val="000000"/>
                </a:solidFill>
              </a:defRPr>
            </a:lvl3pPr>
            <a:lvl4pPr>
              <a:buClrTx/>
              <a:defRPr>
                <a:solidFill>
                  <a:srgbClr val="000000"/>
                </a:solidFill>
              </a:defRPr>
            </a:lvl4pPr>
            <a:lvl5pPr>
              <a:buClrTx/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 dirty="0"/>
          </a:p>
        </p:txBody>
      </p:sp>
      <p:pic>
        <p:nvPicPr>
          <p:cNvPr id="9" name="Picture 8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| 1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l"/>
            <a:endParaRPr lang="nl-BE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29313"/>
          </a:xfrm>
        </p:spPr>
        <p:txBody>
          <a:bodyPr/>
          <a:lstStyle/>
          <a:p>
            <a:r>
              <a:rPr lang="nl-NL"/>
              <a:t>Klik op het pictogram als u een afbeelding wilt toevoegen</a:t>
            </a:r>
            <a:endParaRPr lang="nl-BE"/>
          </a:p>
        </p:txBody>
      </p:sp>
      <p:pic>
        <p:nvPicPr>
          <p:cNvPr id="9" name="Picture 8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958024"/>
            <a:ext cx="9144000" cy="900000"/>
          </a:xfrm>
          <a:prstGeom prst="rect">
            <a:avLst/>
          </a:prstGeom>
          <a:solidFill>
            <a:srgbClr val="EC4B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18000" rtlCol="0" anchor="ctr"/>
          <a:lstStyle/>
          <a:p>
            <a:pPr algn="ctr"/>
            <a:endParaRPr lang="nl-BE" sz="1100" dirty="0">
              <a:solidFill>
                <a:schemeClr val="bg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0" y="6084000"/>
            <a:ext cx="1980000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5576" y="6084000"/>
            <a:ext cx="4032424" cy="432000"/>
          </a:xfrm>
          <a:prstGeom prst="rect">
            <a:avLst/>
          </a:prstGeom>
          <a:solidFill>
            <a:schemeClr val="bg1"/>
          </a:solidFill>
        </p:spPr>
        <p:txBody>
          <a:bodyPr wrap="square" lIns="144000" tIns="0" rIns="144000" bIns="0" anchor="ctr" anchorCtr="0">
            <a:noAutofit/>
          </a:bodyPr>
          <a:lstStyle>
            <a:lvl1pPr algn="l">
              <a:lnSpc>
                <a:spcPct val="90000"/>
              </a:lnSpc>
              <a:defRPr sz="1500">
                <a:solidFill>
                  <a:srgbClr val="00A0AE"/>
                </a:solidFill>
                <a:latin typeface="Trebuchet MS" pitchFamily="34" charset="0"/>
              </a:defRPr>
            </a:lvl1pPr>
          </a:lstStyle>
          <a:p>
            <a:r>
              <a:rPr lang="nl-BE"/>
              <a:t>Economie 1 </a:t>
            </a:r>
            <a:endParaRPr lang="nl-BE" dirty="0"/>
          </a:p>
        </p:txBody>
      </p:sp>
      <p:sp>
        <p:nvSpPr>
          <p:cNvPr id="86" name="Slide Number Placeholder 85"/>
          <p:cNvSpPr>
            <a:spLocks noGrp="1"/>
          </p:cNvSpPr>
          <p:nvPr>
            <p:ph type="sldNum" sz="quarter" idx="4"/>
          </p:nvPr>
        </p:nvSpPr>
        <p:spPr>
          <a:xfrm>
            <a:off x="360000" y="6084000"/>
            <a:ext cx="360000" cy="667148"/>
          </a:xfrm>
          <a:prstGeom prst="rect">
            <a:avLst/>
          </a:prstGeom>
          <a:solidFill>
            <a:srgbClr val="00A0AE"/>
          </a:solidFill>
        </p:spPr>
        <p:txBody>
          <a:bodyPr vert="horz" wrap="none" lIns="0" tIns="108000" rIns="0" bIns="0" rtlCol="0" anchor="ctr" anchorCtr="0">
            <a:noAutofit/>
          </a:bodyPr>
          <a:lstStyle>
            <a:lvl1pPr algn="ctr">
              <a:defRPr sz="2000" b="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  <a:prstGeom prst="rect">
            <a:avLst/>
          </a:prstGeom>
          <a:ln w="0">
            <a:noFill/>
          </a:ln>
        </p:spPr>
        <p:txBody>
          <a:bodyPr vert="horz" lIns="360000" tIns="180000" rIns="360000" bIns="144000" rtlCol="0" anchor="ctr">
            <a:noAutofit/>
          </a:bodyPr>
          <a:lstStyle/>
          <a:p>
            <a:r>
              <a:rPr lang="nl-NL"/>
              <a:t>Klik om de stijl te bewerken</a:t>
            </a:r>
            <a:endParaRPr lang="nl-B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152000"/>
            <a:ext cx="9144000" cy="4428000"/>
          </a:xfrm>
          <a:prstGeom prst="rect">
            <a:avLst/>
          </a:prstGeom>
        </p:spPr>
        <p:txBody>
          <a:bodyPr vert="horz" lIns="432000" tIns="252000" rIns="43200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0" name="Date Placeholder 3"/>
          <p:cNvSpPr>
            <a:spLocks noGrp="1"/>
          </p:cNvSpPr>
          <p:nvPr>
            <p:ph type="dt" sz="half" idx="2"/>
          </p:nvPr>
        </p:nvSpPr>
        <p:spPr>
          <a:xfrm>
            <a:off x="755576" y="6570000"/>
            <a:ext cx="990706" cy="200055"/>
          </a:xfrm>
          <a:prstGeom prst="rect">
            <a:avLst/>
          </a:prstGeom>
          <a:solidFill>
            <a:srgbClr val="EC4B2F"/>
          </a:solidFill>
        </p:spPr>
        <p:txBody>
          <a:bodyPr wrap="none" lIns="108000" tIns="0" rIns="0" bIns="0" anchor="b" anchorCtr="0">
            <a:spAutoFit/>
          </a:bodyPr>
          <a:lstStyle>
            <a:lvl1pPr algn="r">
              <a:defRPr sz="13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pPr algn="l"/>
            <a:endParaRPr lang="nl-BE" dirty="0"/>
          </a:p>
        </p:txBody>
      </p:sp>
      <p:pic>
        <p:nvPicPr>
          <p:cNvPr id="9" name="Picture 8" descr="tm_rgb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78" r:id="rId3"/>
    <p:sldLayoutId id="2147483653" r:id="rId4"/>
    <p:sldLayoutId id="2147483679" r:id="rId5"/>
    <p:sldLayoutId id="2147483688" r:id="rId6"/>
    <p:sldLayoutId id="2147483687" r:id="rId7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 cap="all" baseline="0">
          <a:solidFill>
            <a:srgbClr val="EC4B2F"/>
          </a:solidFill>
          <a:latin typeface="Trebuchet MS" pitchFamily="34" charset="0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Tx/>
        <a:buSzPct val="90000"/>
        <a:buFont typeface="Verdana" pitchFamily="34" charset="0"/>
        <a:buChar char="•"/>
        <a:defRPr sz="3000" kern="1200">
          <a:solidFill>
            <a:srgbClr val="000000"/>
          </a:solidFill>
          <a:latin typeface="Trebuchet MS" pitchFamily="34" charset="0"/>
          <a:ea typeface="+mn-ea"/>
          <a:cs typeface="+mn-cs"/>
        </a:defRPr>
      </a:lvl1pPr>
      <a:lvl2pPr marL="723900" indent="-368300" algn="l" defTabSz="9144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Tx/>
        <a:buFont typeface="Arial" pitchFamily="34" charset="0"/>
        <a:buChar char="−"/>
        <a:defRPr sz="2700" kern="1200">
          <a:solidFill>
            <a:srgbClr val="000000"/>
          </a:solidFill>
          <a:latin typeface="Trebuchet MS" pitchFamily="34" charset="0"/>
          <a:ea typeface="+mn-ea"/>
          <a:cs typeface="+mn-cs"/>
        </a:defRPr>
      </a:lvl2pPr>
      <a:lvl3pPr marL="982663" indent="-258763" algn="l" defTabSz="9144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Tx/>
        <a:buFont typeface="Arial" pitchFamily="34" charset="0"/>
        <a:buChar char="•"/>
        <a:defRPr sz="2400" kern="1200">
          <a:solidFill>
            <a:srgbClr val="000000"/>
          </a:solidFill>
          <a:latin typeface="Trebuchet MS" pitchFamily="34" charset="0"/>
          <a:ea typeface="+mn-ea"/>
          <a:cs typeface="+mn-cs"/>
        </a:defRPr>
      </a:lvl3pPr>
      <a:lvl4pPr marL="1255713" indent="-273050" algn="l" defTabSz="9144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Tx/>
        <a:buFont typeface="Arial" pitchFamily="34" charset="0"/>
        <a:buChar char="»"/>
        <a:defRPr sz="2100" kern="1200">
          <a:solidFill>
            <a:srgbClr val="000000"/>
          </a:solidFill>
          <a:latin typeface="Trebuchet MS" pitchFamily="34" charset="0"/>
          <a:ea typeface="+mn-ea"/>
          <a:cs typeface="+mn-cs"/>
        </a:defRPr>
      </a:lvl4pPr>
      <a:lvl5pPr marL="1609725" indent="-258763" algn="l" defTabSz="9144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>
          <a:schemeClr val="tx1"/>
        </a:buClr>
        <a:buFont typeface="Arial" pitchFamily="34" charset="0"/>
        <a:buNone/>
        <a:defRPr sz="20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6JUNtjJB8G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Hl6X740Os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7504" y="1556792"/>
            <a:ext cx="9144000" cy="2736104"/>
          </a:xfrm>
        </p:spPr>
        <p:txBody>
          <a:bodyPr/>
          <a:lstStyle/>
          <a:p>
            <a:r>
              <a:rPr lang="en-US" i="1" dirty="0"/>
              <a:t>H3 Model van </a:t>
            </a:r>
            <a:r>
              <a:rPr lang="en-US" i="1" dirty="0" err="1"/>
              <a:t>ethisch</a:t>
            </a:r>
            <a:r>
              <a:rPr lang="en-US" i="1" dirty="0"/>
              <a:t> </a:t>
            </a:r>
            <a:r>
              <a:rPr lang="en-US" i="1" dirty="0" err="1"/>
              <a:t>denken</a:t>
            </a:r>
            <a:br>
              <a:rPr lang="en-US" i="1" dirty="0"/>
            </a:br>
            <a:endParaRPr lang="en-US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1</a:t>
            </a:fld>
            <a:endParaRPr lang="nl-B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0"/>
              </a:spcAft>
              <a:defRPr/>
            </a:pPr>
            <a:r>
              <a:rPr lang="nl-NL" sz="3200" b="1" dirty="0">
                <a:solidFill>
                  <a:schemeClr val="bg1">
                    <a:lumMod val="50000"/>
                  </a:schemeClr>
                </a:solidFill>
              </a:rPr>
              <a:t>Waarover gaat dit?</a:t>
            </a:r>
            <a:endParaRPr lang="nl-BE" sz="32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nl-NL" sz="3200" b="1" dirty="0">
                <a:solidFill>
                  <a:schemeClr val="bg1">
                    <a:lumMod val="50000"/>
                  </a:schemeClr>
                </a:solidFill>
              </a:rPr>
              <a:t>De 4 stappen </a:t>
            </a:r>
            <a:r>
              <a:rPr lang="nl-NL" sz="3200" b="1" dirty="0" err="1">
                <a:solidFill>
                  <a:schemeClr val="bg1">
                    <a:lumMod val="50000"/>
                  </a:schemeClr>
                </a:solidFill>
              </a:rPr>
              <a:t>vh</a:t>
            </a:r>
            <a:r>
              <a:rPr lang="nl-NL" sz="3200" b="1" dirty="0">
                <a:solidFill>
                  <a:schemeClr val="bg1">
                    <a:lumMod val="50000"/>
                  </a:schemeClr>
                </a:solidFill>
              </a:rPr>
              <a:t> Model van ethisch denken</a:t>
            </a:r>
            <a:endParaRPr lang="nl-BE" sz="3200" dirty="0">
              <a:solidFill>
                <a:schemeClr val="bg1">
                  <a:lumMod val="50000"/>
                </a:schemeClr>
              </a:solidFill>
            </a:endParaRPr>
          </a:p>
          <a:p>
            <a:pPr lvl="1">
              <a:spcAft>
                <a:spcPts val="0"/>
              </a:spcAft>
              <a:defRPr/>
            </a:pPr>
            <a:r>
              <a:rPr lang="nl-NL" sz="2700" b="1" u="sng" dirty="0">
                <a:solidFill>
                  <a:schemeClr val="bg1">
                    <a:lumMod val="50000"/>
                  </a:schemeClr>
                </a:solidFill>
              </a:rPr>
              <a:t>Stap 1</a:t>
            </a:r>
            <a:r>
              <a:rPr lang="nl-NL" sz="2700" b="1" dirty="0">
                <a:solidFill>
                  <a:schemeClr val="bg1">
                    <a:lumMod val="50000"/>
                  </a:schemeClr>
                </a:solidFill>
              </a:rPr>
              <a:t>: Wat zijn de feiten?</a:t>
            </a:r>
            <a:endParaRPr lang="nl-BE" sz="2700" dirty="0">
              <a:solidFill>
                <a:schemeClr val="bg1">
                  <a:lumMod val="50000"/>
                </a:schemeClr>
              </a:solidFill>
            </a:endParaRPr>
          </a:p>
          <a:p>
            <a:pPr lvl="1">
              <a:spcAft>
                <a:spcPts val="0"/>
              </a:spcAft>
              <a:defRPr/>
            </a:pPr>
            <a:r>
              <a:rPr lang="nl-NL" sz="2700" b="1" u="sng" dirty="0">
                <a:solidFill>
                  <a:schemeClr val="bg1">
                    <a:lumMod val="50000"/>
                  </a:schemeClr>
                </a:solidFill>
              </a:rPr>
              <a:t>Stap 2:</a:t>
            </a:r>
            <a:r>
              <a:rPr lang="nl-NL" sz="2700" b="1" dirty="0">
                <a:solidFill>
                  <a:schemeClr val="bg1">
                    <a:lumMod val="50000"/>
                  </a:schemeClr>
                </a:solidFill>
              </a:rPr>
              <a:t> Welke handelingsalternatieven zijn er?</a:t>
            </a:r>
            <a:r>
              <a:rPr lang="nl-NL" sz="32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nl-NL" sz="2700" b="1" dirty="0">
                <a:solidFill>
                  <a:schemeClr val="bg1">
                    <a:lumMod val="50000"/>
                  </a:schemeClr>
                </a:solidFill>
              </a:rPr>
              <a:t>Welke overwegingen spelen daarbij een rol?</a:t>
            </a:r>
            <a:endParaRPr lang="nl-BE" sz="2700" b="1" dirty="0">
              <a:solidFill>
                <a:schemeClr val="bg1">
                  <a:lumMod val="50000"/>
                </a:schemeClr>
              </a:solidFill>
            </a:endParaRPr>
          </a:p>
          <a:p>
            <a:pPr lvl="1">
              <a:spcAft>
                <a:spcPts val="0"/>
              </a:spcAft>
              <a:defRPr/>
            </a:pPr>
            <a:r>
              <a:rPr lang="nl-NL" sz="2700" b="1" u="sng" dirty="0">
                <a:solidFill>
                  <a:schemeClr val="bg1">
                    <a:lumMod val="50000"/>
                  </a:schemeClr>
                </a:solidFill>
              </a:rPr>
              <a:t>Stap 3</a:t>
            </a:r>
            <a:r>
              <a:rPr lang="nl-NL" sz="2700" b="1" dirty="0">
                <a:solidFill>
                  <a:schemeClr val="bg1">
                    <a:lumMod val="50000"/>
                  </a:schemeClr>
                </a:solidFill>
              </a:rPr>
              <a:t>: Welke waarden en belangen staan er op het spel?</a:t>
            </a:r>
            <a:br>
              <a:rPr lang="nl-NL" sz="2700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nl-NL" sz="2700" b="1" dirty="0">
                <a:solidFill>
                  <a:schemeClr val="bg1">
                    <a:lumMod val="50000"/>
                  </a:schemeClr>
                </a:solidFill>
              </a:rPr>
              <a:t>Welke wegen het zwaarst?</a:t>
            </a:r>
            <a:endParaRPr lang="nl-BE" sz="2700" b="1" dirty="0">
              <a:solidFill>
                <a:schemeClr val="bg1">
                  <a:lumMod val="50000"/>
                </a:schemeClr>
              </a:solidFill>
            </a:endParaRPr>
          </a:p>
          <a:p>
            <a:pPr lvl="1">
              <a:spcAft>
                <a:spcPts val="0"/>
              </a:spcAft>
              <a:defRPr/>
            </a:pPr>
            <a:r>
              <a:rPr lang="nl-NL" sz="2700" b="1" dirty="0">
                <a:solidFill>
                  <a:schemeClr val="bg1">
                    <a:lumMod val="50000"/>
                  </a:schemeClr>
                </a:solidFill>
              </a:rPr>
              <a:t>Stap 4: Beslissen en toetsen.</a:t>
            </a:r>
            <a:endParaRPr lang="nl-BE" sz="27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nl-B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3. Model van ethisch denken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2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779524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Model van ethisch denken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3</a:t>
            </a:fld>
            <a:endParaRPr lang="nl-BE" dirty="0"/>
          </a:p>
        </p:txBody>
      </p:sp>
      <p:sp>
        <p:nvSpPr>
          <p:cNvPr id="5" name="Rectangle 3"/>
          <p:cNvSpPr txBox="1">
            <a:spLocks noGrp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55000" lnSpcReduction="2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900" b="1" dirty="0" err="1"/>
              <a:t>Vb</a:t>
            </a:r>
            <a:r>
              <a:rPr lang="nl-NL" sz="2900" b="1" dirty="0"/>
              <a:t>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900" dirty="0"/>
              <a:t>Laat je als </a:t>
            </a:r>
            <a:r>
              <a:rPr lang="nl-NL" sz="2900" dirty="0" err="1"/>
              <a:t>lkr</a:t>
            </a:r>
            <a:r>
              <a:rPr lang="nl-NL" sz="2900" dirty="0"/>
              <a:t> toe dat een </a:t>
            </a:r>
            <a:r>
              <a:rPr lang="nl-NL" sz="2900" dirty="0" err="1"/>
              <a:t>ll</a:t>
            </a:r>
            <a:r>
              <a:rPr lang="nl-NL" sz="2900" dirty="0"/>
              <a:t> van jouw klas beticht wordt van diefstal? Hoe ga je het best om met deze situatie?</a:t>
            </a:r>
            <a:endParaRPr lang="nl-BE" sz="29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900" dirty="0"/>
              <a:t>  </a:t>
            </a:r>
            <a:endParaRPr lang="nl-BE" sz="29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900" dirty="0"/>
              <a:t>Om als leerkracht tot de ‘beste’ oplossing te komen,  pas je best het model van ethisch denken toe</a:t>
            </a:r>
            <a:endParaRPr lang="nl-BE" sz="29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800" b="1" dirty="0"/>
              <a:t>Doel</a:t>
            </a:r>
            <a:r>
              <a:rPr lang="nl-NL" sz="2800" dirty="0"/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800" dirty="0"/>
              <a:t>Zo objectief mogelijk beredeneren wat het beste is voor de betrokken partij zonder dat jij als leerkracht de deontologische code doorbreekt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BE" sz="2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800" b="1" dirty="0"/>
              <a:t>Hoe</a:t>
            </a:r>
            <a:r>
              <a:rPr lang="nl-NL" sz="2800" dirty="0"/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800" dirty="0"/>
              <a:t>Ordelijk analyseren en bespreken van de probleemsituatie a.d.h.v.  het stappenplan van het model van ethisch denken</a:t>
            </a:r>
            <a:endParaRPr lang="nl-BE" sz="2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800" dirty="0"/>
              <a:t> </a:t>
            </a:r>
            <a:endParaRPr lang="nl-BE" sz="2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b="1" dirty="0">
                <a:solidFill>
                  <a:schemeClr val="accent6"/>
                </a:solidFill>
              </a:rPr>
              <a:t>Het model ‘ethisch leren denken’ is een hulpmiddel om gewetensvol te kunnen handelen in concrete situaties en dit in een tijdperk van morele diversiteit</a:t>
            </a:r>
            <a:endParaRPr lang="nl-BE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977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Model van ethisch denken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4</a:t>
            </a:fld>
            <a:endParaRPr lang="nl-BE" dirty="0"/>
          </a:p>
        </p:txBody>
      </p:sp>
      <p:sp>
        <p:nvSpPr>
          <p:cNvPr id="5" name="Rectangle 3"/>
          <p:cNvSpPr txBox="1">
            <a:spLocks noGrp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q"/>
            </a:pPr>
            <a:r>
              <a:rPr lang="nl-NL" altLang="nl-BE" sz="2000" b="1" dirty="0">
                <a:cs typeface="Arial" panose="020B0604020202020204" pitchFamily="34" charset="0"/>
              </a:rPr>
              <a:t> Stap 1: 	Wat zijn de feiten?</a:t>
            </a:r>
            <a:endParaRPr lang="nl-BE" altLang="nl-BE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nl-NL" altLang="nl-BE" sz="2000" b="1" dirty="0">
                <a:cs typeface="Arial" panose="020B0604020202020204" pitchFamily="34" charset="0"/>
              </a:rPr>
              <a:t> Stap 2: 	Welke handelingsalternatieven zijn er?</a:t>
            </a:r>
            <a:endParaRPr lang="nl-BE" altLang="nl-BE" sz="2000" dirty="0"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nl-NL" altLang="nl-BE" sz="2000" b="1" dirty="0">
                <a:cs typeface="Arial" panose="020B0604020202020204" pitchFamily="34" charset="0"/>
              </a:rPr>
              <a:t>	  		Welke overwegingen spelen daarbij een rol?</a:t>
            </a:r>
            <a:endParaRPr lang="nl-BE" altLang="nl-BE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nl-NL" altLang="nl-BE" sz="2000" b="1" dirty="0">
                <a:cs typeface="Arial" panose="020B0604020202020204" pitchFamily="34" charset="0"/>
              </a:rPr>
              <a:t> Stap 3: 	Welke waarden en belangen staan op het spel?</a:t>
            </a:r>
            <a:endParaRPr lang="nl-BE" altLang="nl-BE" sz="2000" dirty="0"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nl-NL" altLang="nl-BE" sz="2000" b="1" dirty="0">
                <a:cs typeface="Arial" panose="020B0604020202020204" pitchFamily="34" charset="0"/>
              </a:rPr>
              <a:t>	 		Welke wegen het zwaarste?</a:t>
            </a:r>
            <a:endParaRPr lang="nl-BE" altLang="nl-BE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nl-NL" altLang="nl-BE" sz="2000" b="1" dirty="0">
                <a:cs typeface="Arial" panose="020B0604020202020204" pitchFamily="34" charset="0"/>
              </a:rPr>
              <a:t> Stap 4: 	Beslissen en toetsen.</a:t>
            </a:r>
            <a:endParaRPr lang="nl-BE" altLang="nl-BE" sz="2000" dirty="0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nl-NL" altLang="nl-BE" sz="28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849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stap 1:wat zijn de feiten?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5</a:t>
            </a:fld>
            <a:endParaRPr lang="nl-BE" dirty="0"/>
          </a:p>
        </p:txBody>
      </p:sp>
      <p:sp>
        <p:nvSpPr>
          <p:cNvPr id="5" name="Rectangle 3"/>
          <p:cNvSpPr txBox="1">
            <a:spLocks noGrp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sz="2800" dirty="0"/>
              <a:t>Baken de feiten af die volgens jou belangrijk zijn voor het oplossen van het dilemma waarvoor je je als </a:t>
            </a:r>
            <a:r>
              <a:rPr lang="nl-NL" sz="2800" dirty="0" err="1"/>
              <a:t>lkr</a:t>
            </a:r>
            <a:r>
              <a:rPr lang="nl-NL" sz="2800" dirty="0"/>
              <a:t> geplaatst ziet.</a:t>
            </a:r>
            <a:endParaRPr lang="nl-BE" sz="28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sz="2800" dirty="0"/>
              <a:t> Verken de situatie</a:t>
            </a:r>
            <a:endParaRPr lang="nl-BE" sz="28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sz="3000" dirty="0"/>
              <a:t> Weerhoud de feiten relevant voor het probleem </a:t>
            </a:r>
            <a:endParaRPr lang="nl-BE" sz="30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sz="2800" dirty="0"/>
              <a:t> Laat emoties bij de feitenweergave niet overheersen</a:t>
            </a:r>
            <a:endParaRPr lang="nl-BE" sz="28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sz="2800" dirty="0"/>
              <a:t> Spreek geen oordeel uit</a:t>
            </a:r>
            <a:endParaRPr lang="nl-BE" sz="2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8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nl-NL" sz="2800" dirty="0"/>
              <a:t> </a:t>
            </a:r>
            <a:r>
              <a:rPr lang="nl-NL" sz="2800" b="1" dirty="0">
                <a:solidFill>
                  <a:schemeClr val="accent6"/>
                </a:solidFill>
              </a:rPr>
              <a:t>Omschrijf nog eens heel kort het ethische probleem in de vorm van een dilemma</a:t>
            </a:r>
            <a:endParaRPr lang="nl-BE" sz="2800" b="1" dirty="0">
              <a:solidFill>
                <a:schemeClr val="accent6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nl-NL" sz="2800" b="1" dirty="0">
                <a:solidFill>
                  <a:schemeClr val="accent6"/>
                </a:solidFill>
              </a:rPr>
              <a:t> Geef in aantoonbaar gedrag aan wat het dilemma is en voor wie</a:t>
            </a:r>
            <a:endParaRPr lang="nl-BE" sz="2800" b="1" dirty="0">
              <a:solidFill>
                <a:schemeClr val="accent6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800" dirty="0"/>
              <a:t> </a:t>
            </a:r>
            <a:endParaRPr lang="nl-BE" sz="2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800" b="1" dirty="0"/>
              <a:t>Let op: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800" dirty="0"/>
              <a:t>Jouw vaardigheid wordt soms op de proef gesteld:</a:t>
            </a:r>
            <a:endParaRPr lang="nl-BE" sz="2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2800" dirty="0"/>
              <a:t> verschillen in getuigenverklaringen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hlinkClick r:id="rId3"/>
              </a:rPr>
              <a:t>How many passes does the white team make? </a:t>
            </a:r>
            <a:endParaRPr lang="nl-BE" sz="2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2800" dirty="0"/>
              <a:t> ieder heeft zijn eigen kijk op het gebeuren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nl-BE" sz="2800" dirty="0"/>
          </a:p>
        </p:txBody>
      </p:sp>
      <p:pic>
        <p:nvPicPr>
          <p:cNvPr id="6" name="Picture 6" descr="Is deze jurk wit? Of toch blauw?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404838"/>
            <a:ext cx="2535936" cy="142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0881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88840"/>
          </a:xfrm>
        </p:spPr>
        <p:txBody>
          <a:bodyPr/>
          <a:lstStyle/>
          <a:p>
            <a:r>
              <a:rPr lang="nl-BE" dirty="0"/>
              <a:t>stap 2: welke handelingsalternatieven zijn er? Welke overwegingen spelen daarbij een rol?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6</a:t>
            </a:fld>
            <a:endParaRPr lang="nl-BE" dirty="0"/>
          </a:p>
        </p:txBody>
      </p:sp>
      <p:sp>
        <p:nvSpPr>
          <p:cNvPr id="5" name="Rectangle 3"/>
          <p:cNvSpPr txBox="1">
            <a:spLocks noGrp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endParaRPr lang="nl-NL" sz="28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endParaRPr lang="nl-NL" sz="28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endParaRPr lang="nl-NL" sz="28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sz="2800" dirty="0"/>
              <a:t>Ga na of er sprake is van een zekere vrijheid van handelen of dat juist die vrijheid ontbreekt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2600" dirty="0"/>
              <a:t> Waar geen alternatieven zijn is ook geen keuze en speelt de moraal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600" dirty="0"/>
              <a:t>  geen rol.</a:t>
            </a:r>
            <a:endParaRPr lang="nl-BE" sz="26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sz="2800" dirty="0"/>
              <a:t>Bedenk welke handelingsalternatieven mogelijk zijn in de concrete situatie</a:t>
            </a:r>
            <a:endParaRPr lang="nl-BE" sz="28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sz="3000" dirty="0"/>
              <a:t>Ga na of de alternatieven realistisch zijn </a:t>
            </a:r>
            <a:endParaRPr lang="nl-BE" sz="3000" dirty="0"/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2600" dirty="0"/>
              <a:t>Ga na welke overwegingen hierbij een rol spelen</a:t>
            </a:r>
            <a:endParaRPr lang="nl-BE" sz="2600" dirty="0"/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2600" dirty="0"/>
              <a:t>Verplaats je in de ander/zijn argumenten</a:t>
            </a:r>
            <a:endParaRPr lang="nl-BE" sz="2600" dirty="0"/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/>
              <a:t>Achterhaal de argumenten, overwegingen en belangen van de ander </a:t>
            </a:r>
            <a:endParaRPr lang="nl-BE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sz="2800" dirty="0"/>
              <a:t>Spreek geen oordeel uit</a:t>
            </a:r>
            <a:endParaRPr lang="nl-BE" sz="2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800" dirty="0"/>
              <a:t> </a:t>
            </a:r>
            <a:endParaRPr lang="nl-BE" sz="2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800" b="1" dirty="0">
                <a:solidFill>
                  <a:schemeClr val="accent6"/>
                </a:solidFill>
              </a:rPr>
              <a:t>Let wel: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800" b="1" dirty="0">
                <a:solidFill>
                  <a:schemeClr val="accent6"/>
                </a:solidFill>
              </a:rPr>
              <a:t>Deze stap vergt een belangrijke communicatieve vaardigheid.</a:t>
            </a:r>
            <a:endParaRPr lang="nl-BE" sz="2800" b="1" dirty="0">
              <a:solidFill>
                <a:schemeClr val="accent6"/>
              </a:solidFill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3226577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348880"/>
          </a:xfrm>
        </p:spPr>
        <p:txBody>
          <a:bodyPr/>
          <a:lstStyle/>
          <a:p>
            <a:r>
              <a:rPr lang="nl-BE" dirty="0"/>
              <a:t>stap 3: welke waarden en belangen staan er op het spel? Welke wegen het zwaarst? </a:t>
            </a:r>
            <a:br>
              <a:rPr lang="nl-BE" dirty="0"/>
            </a:b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7</a:t>
            </a:fld>
            <a:endParaRPr lang="nl-BE" dirty="0"/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899592" y="2708920"/>
            <a:ext cx="7086600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nl-NL" altLang="nl-BE" sz="2800" dirty="0">
                <a:cs typeface="Arial" panose="020B0604020202020204" pitchFamily="34" charset="0"/>
              </a:rPr>
              <a:t> </a:t>
            </a:r>
            <a:endParaRPr lang="nl-BE" altLang="nl-BE" sz="28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nl-NL" altLang="nl-BE" sz="2400" dirty="0">
                <a:cs typeface="Arial" panose="020B0604020202020204" pitchFamily="34" charset="0"/>
              </a:rPr>
              <a:t>Bepaal de waarden en belangen die meespelen</a:t>
            </a:r>
            <a:endParaRPr lang="nl-BE" altLang="nl-BE" sz="24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nl-NL" altLang="nl-BE" sz="2400" dirty="0">
                <a:cs typeface="Arial" panose="020B0604020202020204" pitchFamily="34" charset="0"/>
              </a:rPr>
              <a:t>Bepaal het verschil in gewicht en rangorde die ieder voor zich toekent aan bepaalde waarden.</a:t>
            </a:r>
            <a:endParaRPr lang="nl-BE" altLang="nl-BE" sz="24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nl-NL" altLang="nl-BE" sz="2400" dirty="0">
                <a:cs typeface="Arial" panose="020B0604020202020204" pitchFamily="34" charset="0"/>
              </a:rPr>
              <a:t>Beargumenteer waarom je iets belangrijk vindt.</a:t>
            </a:r>
            <a:endParaRPr lang="nl-BE" altLang="nl-BE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723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Stap 4: beslissen &amp; toetsen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8</a:t>
            </a:fld>
            <a:endParaRPr lang="nl-BE" dirty="0"/>
          </a:p>
        </p:txBody>
      </p:sp>
      <p:sp>
        <p:nvSpPr>
          <p:cNvPr id="5" name="Rectangle 3"/>
          <p:cNvSpPr txBox="1">
            <a:spLocks noGrp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55000" lnSpcReduction="2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800" dirty="0"/>
              <a:t> </a:t>
            </a:r>
            <a:endParaRPr lang="nl-BE" sz="28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sz="3300" dirty="0"/>
              <a:t> Verbind de vorige 3 stappen met elkaar en beoordeel</a:t>
            </a:r>
            <a:endParaRPr lang="nl-BE" sz="33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sz="3300" dirty="0"/>
              <a:t> </a:t>
            </a:r>
            <a:r>
              <a:rPr lang="nl-NL" sz="3300" b="1" dirty="0">
                <a:solidFill>
                  <a:srgbClr val="FF0000"/>
                </a:solidFill>
              </a:rPr>
              <a:t>Kies een concrete handeling </a:t>
            </a:r>
            <a:r>
              <a:rPr lang="nl-NL" sz="3300" dirty="0"/>
              <a:t>als logische gevolg</a:t>
            </a:r>
            <a:endParaRPr lang="nl-BE" sz="33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sz="3300" dirty="0"/>
              <a:t> Toets je beslissing op zijn juistheid</a:t>
            </a:r>
            <a:endParaRPr lang="nl-BE" sz="33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sz="3300" dirty="0"/>
              <a:t> Verschillende benaderingen: </a:t>
            </a:r>
            <a:endParaRPr lang="nl-BE" sz="3300" dirty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3300" dirty="0"/>
              <a:t> wat zijn de gevolgen van een handeling?</a:t>
            </a:r>
            <a:endParaRPr lang="nl-BE" sz="3300" dirty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3300" dirty="0"/>
              <a:t> wat zijn de bedoelingen van de personen?</a:t>
            </a:r>
            <a:endParaRPr lang="nl-BE" sz="3300" dirty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sz="3300" dirty="0"/>
              <a:t> welke normen en regels bestaan er voor dit soort situaties.</a:t>
            </a:r>
            <a:endParaRPr lang="nl-BE" sz="33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sz="3300" dirty="0"/>
              <a:t> </a:t>
            </a:r>
            <a:r>
              <a:rPr lang="nl-NL" sz="3300" b="1" dirty="0">
                <a:solidFill>
                  <a:srgbClr val="FF0000"/>
                </a:solidFill>
              </a:rPr>
              <a:t>Vraag je bij de keuze van de handeling nog eens af of je een redelijke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3300" b="1" dirty="0">
                <a:solidFill>
                  <a:srgbClr val="FF0000"/>
                </a:solidFill>
              </a:rPr>
              <a:t>   afweging hebt gemaakt die naar anderen te verantwoorden is</a:t>
            </a:r>
            <a:endParaRPr lang="nl-BE" sz="3300" b="1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BE" sz="2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900" b="1" dirty="0">
                <a:solidFill>
                  <a:schemeClr val="accent6"/>
                </a:solidFill>
              </a:rPr>
              <a:t>Let wel:  Criterium ‘Menselijkheid’: eerbied voor het leven, menselijke waardigheid en gelijkwaardigheid respecteren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900" b="1" dirty="0">
                <a:solidFill>
                  <a:schemeClr val="accent6"/>
                </a:solidFill>
              </a:rPr>
              <a:t>	- Gelijkheid: Mensen dienen in gelijke omstandigheden gelijk behandeld te worden.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900" b="1" dirty="0">
                <a:solidFill>
                  <a:schemeClr val="accent6"/>
                </a:solidFill>
              </a:rPr>
              <a:t>	- Wederkerigheid: ‘Wat jij niet wil dat jou geschiedt, doe dat ook een ander niet’. </a:t>
            </a:r>
          </a:p>
        </p:txBody>
      </p:sp>
    </p:spTree>
    <p:extLst>
      <p:ext uri="{BB962C8B-B14F-4D97-AF65-F5344CB8AC3E}">
        <p14:creationId xmlns:p14="http://schemas.microsoft.com/office/powerpoint/2010/main" val="3698460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Discussieer in canvas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9</a:t>
            </a:fld>
            <a:endParaRPr lang="nl-BE" dirty="0"/>
          </a:p>
        </p:txBody>
      </p:sp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nl-BE" altLang="nl-BE" dirty="0"/>
              <a:t>Bespreking van casussen volgens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nl-BE" altLang="nl-BE" dirty="0"/>
              <a:t>Zes denkhoeden (De </a:t>
            </a:r>
            <a:r>
              <a:rPr lang="nl-BE" altLang="nl-BE" dirty="0" err="1"/>
              <a:t>Bono</a:t>
            </a:r>
            <a:r>
              <a:rPr lang="nl-BE" altLang="nl-BE" dirty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nl-BE" altLang="nl-BE" dirty="0">
                <a:hlinkClick r:id="rId2"/>
              </a:rPr>
              <a:t>Six thinking </a:t>
            </a:r>
            <a:r>
              <a:rPr lang="nl-BE" altLang="nl-BE" dirty="0" err="1">
                <a:hlinkClick r:id="rId2"/>
              </a:rPr>
              <a:t>hats</a:t>
            </a:r>
            <a:endParaRPr lang="nl-BE" altLang="nl-BE" dirty="0"/>
          </a:p>
          <a:p>
            <a:pPr marL="0" indent="0">
              <a:buFont typeface="Arial" panose="020B0604020202020204" pitchFamily="34" charset="0"/>
              <a:buNone/>
            </a:pPr>
            <a:endParaRPr lang="nl-BE" altLang="nl-BE" dirty="0"/>
          </a:p>
          <a:p>
            <a:pPr marL="0" indent="0">
              <a:buFont typeface="Arial" panose="020B0604020202020204" pitchFamily="34" charset="0"/>
              <a:buNone/>
            </a:pPr>
            <a:endParaRPr lang="nl-BE" altLang="nl-BE" dirty="0"/>
          </a:p>
          <a:p>
            <a:pPr marL="0" indent="0">
              <a:buFont typeface="Arial" panose="020B0604020202020204" pitchFamily="34" charset="0"/>
              <a:buNone/>
            </a:pPr>
            <a:endParaRPr lang="nl-BE" altLang="nl-BE" dirty="0"/>
          </a:p>
        </p:txBody>
      </p:sp>
    </p:spTree>
    <p:extLst>
      <p:ext uri="{BB962C8B-B14F-4D97-AF65-F5344CB8AC3E}">
        <p14:creationId xmlns:p14="http://schemas.microsoft.com/office/powerpoint/2010/main" val="949981944"/>
      </p:ext>
    </p:extLst>
  </p:cSld>
  <p:clrMapOvr>
    <a:masterClrMapping/>
  </p:clrMapOvr>
</p:sld>
</file>

<file path=ppt/theme/theme1.xml><?xml version="1.0" encoding="utf-8"?>
<a:theme xmlns:a="http://schemas.openxmlformats.org/drawingml/2006/main" name="TM_presentatie">
  <a:themeElements>
    <a:clrScheme name="Lessius">
      <a:dk1>
        <a:srgbClr val="003C72"/>
      </a:dk1>
      <a:lt1>
        <a:srgbClr val="FFFFFF"/>
      </a:lt1>
      <a:dk2>
        <a:srgbClr val="003C72"/>
      </a:dk2>
      <a:lt2>
        <a:srgbClr val="FFFFFF"/>
      </a:lt2>
      <a:accent1>
        <a:srgbClr val="00A9E5"/>
      </a:accent1>
      <a:accent2>
        <a:srgbClr val="67CBEF"/>
      </a:accent2>
      <a:accent3>
        <a:srgbClr val="CCEEFA"/>
      </a:accent3>
      <a:accent4>
        <a:srgbClr val="406D96"/>
      </a:accent4>
      <a:accent5>
        <a:srgbClr val="7F9DB9"/>
      </a:accent5>
      <a:accent6>
        <a:srgbClr val="BECEDD"/>
      </a:accent6>
      <a:hlink>
        <a:srgbClr val="118EFF"/>
      </a:hlink>
      <a:folHlink>
        <a:srgbClr val="7030A0"/>
      </a:folHlink>
    </a:clrScheme>
    <a:fontScheme name="Lessiu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A5051D68ED424084D04DAB60A5482F" ma:contentTypeVersion="13" ma:contentTypeDescription="Create a new document." ma:contentTypeScope="" ma:versionID="5902b2825e1370962fd98a79fb1bd79e">
  <xsd:schema xmlns:xsd="http://www.w3.org/2001/XMLSchema" xmlns:xs="http://www.w3.org/2001/XMLSchema" xmlns:p="http://schemas.microsoft.com/office/2006/metadata/properties" xmlns:ns3="c1ae07d4-6c48-46ec-b226-22271e739a7b" xmlns:ns4="7177884d-6def-45a7-857b-8f6ddb27ba1c" targetNamespace="http://schemas.microsoft.com/office/2006/metadata/properties" ma:root="true" ma:fieldsID="a2c31f4fa065ad890534a224619b7303" ns3:_="" ns4:_="">
    <xsd:import namespace="c1ae07d4-6c48-46ec-b226-22271e739a7b"/>
    <xsd:import namespace="7177884d-6def-45a7-857b-8f6ddb27ba1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ae07d4-6c48-46ec-b226-22271e739a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77884d-6def-45a7-857b-8f6ddb27ba1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7B9A6F-28E5-4FCE-A219-7AAE5CD6BB48}">
  <ds:schemaRefs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purl.org/dc/terms/"/>
    <ds:schemaRef ds:uri="http://purl.org/dc/elements/1.1/"/>
    <ds:schemaRef ds:uri="c1ae07d4-6c48-46ec-b226-22271e739a7b"/>
    <ds:schemaRef ds:uri="http://schemas.microsoft.com/office/infopath/2007/PartnerControls"/>
    <ds:schemaRef ds:uri="http://schemas.microsoft.com/office/2006/documentManagement/types"/>
    <ds:schemaRef ds:uri="7177884d-6def-45a7-857b-8f6ddb27ba1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484E246-D7AA-470D-A9C4-D424B193DE4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0EC06B-E45D-48A8-904E-014BC52257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ae07d4-6c48-46ec-b226-22271e739a7b"/>
    <ds:schemaRef ds:uri="7177884d-6def-45a7-857b-8f6ddb27ba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TM_presentatie</Template>
  <TotalTime>2625</TotalTime>
  <Words>716</Words>
  <Application>Microsoft Office PowerPoint</Application>
  <PresentationFormat>Diavoorstelling (4:3)</PresentationFormat>
  <Paragraphs>94</Paragraphs>
  <Slides>9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5" baseType="lpstr">
      <vt:lpstr>Arial</vt:lpstr>
      <vt:lpstr>Calibri</vt:lpstr>
      <vt:lpstr>Trebuchet MS</vt:lpstr>
      <vt:lpstr>Verdana</vt:lpstr>
      <vt:lpstr>Wingdings</vt:lpstr>
      <vt:lpstr>TM_presentatie</vt:lpstr>
      <vt:lpstr>H3 Model van ethisch denken </vt:lpstr>
      <vt:lpstr>3. Model van ethisch denken</vt:lpstr>
      <vt:lpstr>Model van ethisch denken</vt:lpstr>
      <vt:lpstr>Model van ethisch denken</vt:lpstr>
      <vt:lpstr>stap 1:wat zijn de feiten?</vt:lpstr>
      <vt:lpstr>stap 2: welke handelingsalternatieven zijn er? Welke overwegingen spelen daarbij een rol?</vt:lpstr>
      <vt:lpstr>stap 3: welke waarden en belangen staan er op het spel? Welke wegen het zwaarst?  </vt:lpstr>
      <vt:lpstr>Stap 4: beslissen &amp; toetsen</vt:lpstr>
      <vt:lpstr>Discussieer in canvas</vt:lpstr>
    </vt:vector>
  </TitlesOfParts>
  <Company>Dienst informatica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Evelien</dc:creator>
  <cp:lastModifiedBy>Christophe Van de Poel</cp:lastModifiedBy>
  <cp:revision>274</cp:revision>
  <cp:lastPrinted>2016-02-07T10:40:28Z</cp:lastPrinted>
  <dcterms:created xsi:type="dcterms:W3CDTF">2015-01-19T08:16:26Z</dcterms:created>
  <dcterms:modified xsi:type="dcterms:W3CDTF">2020-04-29T10:54:43Z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0x010100DDA5051D68ED424084D04DAB60A5482F</vt:lpwstr>
  </property>
  <property fmtid="{D5CDD505-2E9C-101B-9397-08002B2CF9AE}" pid="3" name="TaxKeyword">
    <vt:lpwstr/>
  </property>
</Properties>
</file>