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4"/>
  </p:sldMasterIdLst>
  <p:notesMasterIdLst>
    <p:notesMasterId r:id="rId19"/>
  </p:notesMasterIdLst>
  <p:handoutMasterIdLst>
    <p:handoutMasterId r:id="rId20"/>
  </p:handoutMasterIdLst>
  <p:sldIdLst>
    <p:sldId id="256" r:id="rId5"/>
    <p:sldId id="257" r:id="rId6"/>
    <p:sldId id="258" r:id="rId7"/>
    <p:sldId id="259" r:id="rId8"/>
    <p:sldId id="260" r:id="rId9"/>
    <p:sldId id="261" r:id="rId10"/>
    <p:sldId id="264" r:id="rId11"/>
    <p:sldId id="262" r:id="rId12"/>
    <p:sldId id="263" r:id="rId13"/>
    <p:sldId id="265" r:id="rId14"/>
    <p:sldId id="266" r:id="rId15"/>
    <p:sldId id="267" r:id="rId16"/>
    <p:sldId id="268" r:id="rId17"/>
    <p:sldId id="269" r:id="rId18"/>
  </p:sldIdLst>
  <p:sldSz cx="9144000" cy="6858000" type="screen4x3"/>
  <p:notesSz cx="6858000" cy="9945688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3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EC4B2F"/>
    <a:srgbClr val="00A0AE"/>
    <a:srgbClr val="4B2B4B"/>
    <a:srgbClr val="50C6DD"/>
    <a:srgbClr val="D1CAD2"/>
    <a:srgbClr val="B7A9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24" autoAdjust="0"/>
    <p:restoredTop sz="70600" autoAdjust="0"/>
  </p:normalViewPr>
  <p:slideViewPr>
    <p:cSldViewPr showGuides="1">
      <p:cViewPr varScale="1">
        <p:scale>
          <a:sx n="80" d="100"/>
          <a:sy n="80" d="100"/>
        </p:scale>
        <p:origin x="234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80" d="100"/>
          <a:sy n="80" d="100"/>
        </p:scale>
        <p:origin x="-2022" y="-90"/>
      </p:cViewPr>
      <p:guideLst>
        <p:guide orient="horz" pos="3133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7F1A4A96-82D9-489B-915B-218BDB102403}" type="datetimeFigureOut">
              <a:rPr lang="nl-BE" smtClean="0"/>
              <a:pPr/>
              <a:t>17/02/2020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D17EFB8-940B-4475-A4F4-BBE959E16336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0975482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1925427-6E8A-463A-9752-7D22F5CAF14A}" type="datetimeFigureOut">
              <a:rPr lang="nl-BE" smtClean="0"/>
              <a:pPr/>
              <a:t>17/02/2020</a:t>
            </a:fld>
            <a:endParaRPr lang="nl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nl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9ED9555-764A-4B78-873A-3D7406AAEA2B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79862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ED9555-764A-4B78-873A-3D7406AAEA2B}" type="slidenum">
              <a:rPr lang="nl-BE" smtClean="0"/>
              <a:pPr/>
              <a:t>10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317553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| Basic">
    <p:bg bwMode="gray">
      <p:bgPr>
        <a:solidFill>
          <a:srgbClr val="00A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5958000"/>
            <a:ext cx="9144000" cy="90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18000" rIns="0" bIns="18000" rtlCol="0" anchor="ctr"/>
          <a:lstStyle/>
          <a:p>
            <a:pPr algn="ctr"/>
            <a:endParaRPr lang="nl-BE" sz="1100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0" y="6084000"/>
            <a:ext cx="1980000" cy="432000"/>
          </a:xfrm>
          <a:prstGeom prst="rect">
            <a:avLst/>
          </a:prstGeom>
          <a:solidFill>
            <a:srgbClr val="EC4B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357192"/>
            <a:ext cx="9144000" cy="1800000"/>
          </a:xfrm>
          <a:noFill/>
        </p:spPr>
        <p:txBody>
          <a:bodyPr wrap="square" lIns="720000" tIns="180000" rIns="720000" bIns="540000">
            <a:noAutofit/>
          </a:bodyPr>
          <a:lstStyle>
            <a:lvl1pPr marL="0" indent="0" algn="ctr">
              <a:buNone/>
              <a:defRPr sz="3200" cap="none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het opmaakprofiel van de modelondertitel te bewerken</a:t>
            </a:r>
            <a:endParaRPr lang="nl-BE" dirty="0"/>
          </a:p>
        </p:txBody>
      </p:sp>
      <p:sp>
        <p:nvSpPr>
          <p:cNvPr id="154" name="Title 153"/>
          <p:cNvSpPr>
            <a:spLocks noGrp="1"/>
          </p:cNvSpPr>
          <p:nvPr>
            <p:ph type="title"/>
          </p:nvPr>
        </p:nvSpPr>
        <p:spPr>
          <a:xfrm>
            <a:off x="0" y="1556992"/>
            <a:ext cx="9144000" cy="1800000"/>
          </a:xfrm>
          <a:noFill/>
        </p:spPr>
        <p:txBody>
          <a:bodyPr lIns="720000" tIns="540000" rIns="720000" bIns="180000" anchor="b" anchorCtr="0">
            <a:noAutofit/>
          </a:bodyPr>
          <a:lstStyle>
            <a:lvl1pPr algn="ctr">
              <a:lnSpc>
                <a:spcPct val="90000"/>
              </a:lnSpc>
              <a:defRPr sz="3800" cap="all" baseline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BE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solidFill>
            <a:srgbClr val="EC4B2F"/>
          </a:solidFill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BE"/>
              <a:t>Economie 1 </a:t>
            </a:r>
            <a:endParaRPr lang="nl-BE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solidFill>
            <a:srgbClr val="00A0AE"/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B80295F-48CD-49FC-897A-CCEC919B8070}" type="slidenum">
              <a:rPr lang="nl-BE" smtClean="0"/>
              <a:pPr/>
              <a:t>‹nr.›</a:t>
            </a:fld>
            <a:endParaRPr lang="nl-BE" dirty="0"/>
          </a:p>
        </p:txBody>
      </p:sp>
      <p:pic>
        <p:nvPicPr>
          <p:cNvPr id="10" name="Picture 9" descr="TM_logo_vignet_ppt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60000" y="360000"/>
            <a:ext cx="2157984" cy="1155192"/>
          </a:xfrm>
          <a:prstGeom prst="rect">
            <a:avLst/>
          </a:prstGeom>
        </p:spPr>
      </p:pic>
      <p:sp>
        <p:nvSpPr>
          <p:cNvPr id="14" name="Date Placeholder 13"/>
          <p:cNvSpPr>
            <a:spLocks noGrp="1"/>
          </p:cNvSpPr>
          <p:nvPr>
            <p:ph type="dt" sz="half" idx="13"/>
          </p:nvPr>
        </p:nvSpPr>
        <p:spPr>
          <a:xfrm>
            <a:off x="755576" y="6570000"/>
            <a:ext cx="990706" cy="200055"/>
          </a:xfrm>
          <a:solidFill>
            <a:schemeClr val="tx1"/>
          </a:solidFill>
        </p:spPr>
        <p:txBody>
          <a:bodyPr/>
          <a:lstStyle>
            <a:lvl1pPr>
              <a:defRPr sz="1300">
                <a:solidFill>
                  <a:srgbClr val="00A0AE"/>
                </a:solidFill>
              </a:defRPr>
            </a:lvl1pPr>
          </a:lstStyle>
          <a:p>
            <a:pPr algn="l"/>
            <a:endParaRPr lang="nl-BE" dirty="0"/>
          </a:p>
        </p:txBody>
      </p:sp>
      <p:sp>
        <p:nvSpPr>
          <p:cNvPr id="20" name="Rectangle 19"/>
          <p:cNvSpPr/>
          <p:nvPr userDrawn="1"/>
        </p:nvSpPr>
        <p:spPr>
          <a:xfrm>
            <a:off x="0" y="5661248"/>
            <a:ext cx="9144000" cy="288032"/>
          </a:xfrm>
          <a:prstGeom prst="rect">
            <a:avLst/>
          </a:prstGeom>
          <a:solidFill>
            <a:srgbClr val="00A0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image_preview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632000" y="6192000"/>
            <a:ext cx="1136842" cy="432000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| Bas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52000"/>
            <a:ext cx="9144000" cy="4428000"/>
          </a:xfrm>
        </p:spPr>
        <p:txBody>
          <a:bodyPr bIns="144000"/>
          <a:lstStyle>
            <a:lvl1pPr marL="323850" indent="-323850">
              <a:spcBef>
                <a:spcPts val="400"/>
              </a:spcBef>
              <a:spcAft>
                <a:spcPts val="400"/>
              </a:spcAft>
              <a:buClrTx/>
              <a:defRPr/>
            </a:lvl1pPr>
            <a:lvl2pPr marL="723900" indent="-368300">
              <a:spcBef>
                <a:spcPts val="400"/>
              </a:spcBef>
              <a:spcAft>
                <a:spcPts val="400"/>
              </a:spcAft>
              <a:buClrTx/>
              <a:defRPr sz="2500"/>
            </a:lvl2pPr>
            <a:lvl3pPr marL="982663" indent="-258763">
              <a:spcBef>
                <a:spcPts val="400"/>
              </a:spcBef>
              <a:spcAft>
                <a:spcPts val="400"/>
              </a:spcAft>
              <a:buClrTx/>
              <a:defRPr sz="2300"/>
            </a:lvl3pPr>
            <a:lvl4pPr marL="1255713" indent="-273050">
              <a:spcBef>
                <a:spcPts val="400"/>
              </a:spcBef>
              <a:spcAft>
                <a:spcPts val="400"/>
              </a:spcAft>
              <a:buClrTx/>
              <a:defRPr sz="2000"/>
            </a:lvl4pPr>
            <a:lvl5pPr marL="1609725" indent="-258763">
              <a:spcBef>
                <a:spcPts val="600"/>
              </a:spcBef>
              <a:spcAft>
                <a:spcPts val="600"/>
              </a:spcAft>
              <a:defRPr sz="1700"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lIns="360000" tIns="180000" rIns="360000" bIns="144000"/>
          <a:lstStyle>
            <a:lvl1pPr>
              <a:defRPr>
                <a:solidFill>
                  <a:srgbClr val="00A0AE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BE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180000" y="1141200"/>
            <a:ext cx="8748000" cy="0"/>
          </a:xfrm>
          <a:prstGeom prst="line">
            <a:avLst/>
          </a:prstGeom>
          <a:ln w="6350">
            <a:solidFill>
              <a:srgbClr val="00A0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80295F-48CD-49FC-897A-CCEC919B8070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BE"/>
              <a:t>Economie 1 </a:t>
            </a:r>
            <a:endParaRPr lang="nl-BE" dirty="0"/>
          </a:p>
        </p:txBody>
      </p:sp>
      <p:pic>
        <p:nvPicPr>
          <p:cNvPr id="12" name="Picture 11" descr="tm_rgb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236296" y="5976000"/>
            <a:ext cx="1652016" cy="862584"/>
          </a:xfrm>
          <a:prstGeom prst="rect">
            <a:avLst/>
          </a:prstGeom>
        </p:spPr>
      </p:pic>
      <p:sp>
        <p:nvSpPr>
          <p:cNvPr id="8" name="Date Placeholder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 algn="l"/>
            <a:endParaRPr lang="nl-BE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|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52000"/>
            <a:ext cx="9144000" cy="4734000"/>
          </a:xfrm>
        </p:spPr>
        <p:txBody>
          <a:bodyPr bIns="144000" numCol="2" spcCol="360000" anchor="ctr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lIns="360000" tIns="180000" rIns="360000" bIns="144000"/>
          <a:lstStyle/>
          <a:p>
            <a:r>
              <a:rPr lang="nl-NL"/>
              <a:t>Klik om de stijl te bewerken</a:t>
            </a:r>
            <a:endParaRPr lang="nl-BE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180000" y="1141200"/>
            <a:ext cx="8748000" cy="0"/>
          </a:xfrm>
          <a:prstGeom prst="line">
            <a:avLst/>
          </a:prstGeom>
          <a:ln w="6350">
            <a:solidFill>
              <a:srgbClr val="00A0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endParaRPr lang="nl-BE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80295F-48CD-49FC-897A-CCEC919B8070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BE"/>
              <a:t>Economie 1 </a:t>
            </a:r>
            <a:endParaRPr lang="nl-BE" dirty="0"/>
          </a:p>
        </p:txBody>
      </p:sp>
      <p:pic>
        <p:nvPicPr>
          <p:cNvPr id="11" name="Picture 10" descr="tm_rgb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236296" y="5976000"/>
            <a:ext cx="1652016" cy="86258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tent |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  <a:endParaRPr lang="nl-B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152000"/>
            <a:ext cx="4428000" cy="1097992"/>
          </a:xfrm>
        </p:spPr>
        <p:txBody>
          <a:bodyPr lIns="252000" tIns="252000" rIns="0" bIns="0" anchor="t" anchorCtr="0">
            <a:noAutofit/>
          </a:bodyPr>
          <a:lstStyle>
            <a:lvl1pPr marL="0" indent="0">
              <a:buNone/>
              <a:defRPr sz="2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2285992"/>
            <a:ext cx="4428000" cy="3600000"/>
          </a:xfrm>
        </p:spPr>
        <p:txBody>
          <a:bodyPr lIns="252000" tIns="0" rIns="0"/>
          <a:lstStyle>
            <a:lvl1pPr>
              <a:defRPr sz="2600"/>
            </a:lvl1pPr>
            <a:lvl2pPr>
              <a:defRPr sz="2300"/>
            </a:lvl2pPr>
            <a:lvl3pPr>
              <a:defRPr sz="2000"/>
            </a:lvl3pPr>
            <a:lvl4pPr>
              <a:defRPr sz="17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6032" y="1152000"/>
            <a:ext cx="4428000" cy="1097992"/>
          </a:xfrm>
        </p:spPr>
        <p:txBody>
          <a:bodyPr lIns="0" tIns="252000" rIns="252000" bIns="0" anchor="t" anchorCtr="0">
            <a:normAutofit/>
          </a:bodyPr>
          <a:lstStyle>
            <a:lvl1pPr marL="0" indent="0">
              <a:buNone/>
              <a:defRPr sz="2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6032" y="2285992"/>
            <a:ext cx="4428000" cy="3600000"/>
          </a:xfrm>
        </p:spPr>
        <p:txBody>
          <a:bodyPr lIns="0" tIns="0" rIns="252000"/>
          <a:lstStyle>
            <a:lvl1pPr>
              <a:defRPr sz="2600"/>
            </a:lvl1pPr>
            <a:lvl2pPr>
              <a:defRPr sz="2300"/>
            </a:lvl2pPr>
            <a:lvl3pPr>
              <a:defRPr sz="2000"/>
            </a:lvl3pPr>
            <a:lvl4pPr>
              <a:defRPr sz="17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80000" y="1141200"/>
            <a:ext cx="8748000" cy="0"/>
          </a:xfrm>
          <a:prstGeom prst="line">
            <a:avLst/>
          </a:prstGeom>
          <a:ln w="6350">
            <a:solidFill>
              <a:srgbClr val="4B2B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endParaRPr lang="nl-BE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80295F-48CD-49FC-897A-CCEC919B8070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BE"/>
              <a:t>Economie 1 </a:t>
            </a:r>
            <a:endParaRPr lang="nl-BE" dirty="0"/>
          </a:p>
        </p:txBody>
      </p:sp>
      <p:pic>
        <p:nvPicPr>
          <p:cNvPr id="14" name="Picture 13" descr="tm_rgb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236296" y="5976000"/>
            <a:ext cx="1652016" cy="86258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| 1 Pictur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7620" y="1152000"/>
            <a:ext cx="5072098" cy="4734000"/>
          </a:xfrm>
        </p:spPr>
        <p:txBody>
          <a:bodyPr lIns="0" rIns="0" bIns="144000"/>
          <a:lstStyle>
            <a:lvl2pPr algn="l">
              <a:defRPr/>
            </a:lvl2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lIns="360000" tIns="180000" rIns="360000" bIns="144000"/>
          <a:lstStyle>
            <a:lvl1pPr>
              <a:defRPr>
                <a:solidFill>
                  <a:srgbClr val="50C6DD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BE" dirty="0"/>
          </a:p>
        </p:txBody>
      </p:sp>
      <p:cxnSp>
        <p:nvCxnSpPr>
          <p:cNvPr id="20" name="Straight Connector 19"/>
          <p:cNvCxnSpPr/>
          <p:nvPr userDrawn="1"/>
        </p:nvCxnSpPr>
        <p:spPr>
          <a:xfrm>
            <a:off x="180000" y="1141200"/>
            <a:ext cx="8748000" cy="0"/>
          </a:xfrm>
          <a:prstGeom prst="line">
            <a:avLst/>
          </a:prstGeom>
          <a:ln w="6350">
            <a:solidFill>
              <a:srgbClr val="4B2B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cture Placeholder 87"/>
          <p:cNvSpPr>
            <a:spLocks noGrp="1"/>
          </p:cNvSpPr>
          <p:nvPr>
            <p:ph type="pic" sz="quarter" idx="10"/>
          </p:nvPr>
        </p:nvSpPr>
        <p:spPr>
          <a:xfrm>
            <a:off x="180000" y="1152000"/>
            <a:ext cx="3428992" cy="4734000"/>
          </a:xfrm>
        </p:spPr>
        <p:txBody>
          <a:bodyPr>
            <a:normAutofit/>
          </a:bodyPr>
          <a:lstStyle>
            <a:lvl1pPr>
              <a:buNone/>
              <a:defRPr sz="1000"/>
            </a:lvl1pPr>
          </a:lstStyle>
          <a:p>
            <a:r>
              <a:rPr lang="nl-NL"/>
              <a:t>Klik op het pictogram als u een afbeelding wilt toevoegen</a:t>
            </a:r>
            <a:endParaRPr lang="nl-BE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l"/>
            <a:endParaRPr lang="nl-BE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0295F-48CD-49FC-897A-CCEC919B8070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nl-BE"/>
              <a:t>Economie 1 </a:t>
            </a:r>
            <a:endParaRPr lang="nl-BE" dirty="0"/>
          </a:p>
        </p:txBody>
      </p:sp>
      <p:pic>
        <p:nvPicPr>
          <p:cNvPr id="12" name="Picture 11" descr="tm_rgb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236296" y="5976000"/>
            <a:ext cx="1652016" cy="86258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| N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BE"/>
              <a:t>Economie 1 </a:t>
            </a:r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80295F-48CD-49FC-897A-CCEC919B8070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l"/>
            <a:endParaRPr lang="nl-BE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0" y="0"/>
            <a:ext cx="9144000" cy="5929313"/>
          </a:xfrm>
        </p:spPr>
        <p:txBody>
          <a:bodyPr/>
          <a:lstStyle>
            <a:lvl1pPr>
              <a:buClrTx/>
              <a:defRPr>
                <a:solidFill>
                  <a:srgbClr val="000000"/>
                </a:solidFill>
              </a:defRPr>
            </a:lvl1pPr>
            <a:lvl2pPr>
              <a:buClrTx/>
              <a:defRPr>
                <a:solidFill>
                  <a:srgbClr val="000000"/>
                </a:solidFill>
              </a:defRPr>
            </a:lvl2pPr>
            <a:lvl3pPr>
              <a:buClrTx/>
              <a:defRPr>
                <a:solidFill>
                  <a:srgbClr val="000000"/>
                </a:solidFill>
              </a:defRPr>
            </a:lvl3pPr>
            <a:lvl4pPr>
              <a:buClrTx/>
              <a:defRPr>
                <a:solidFill>
                  <a:srgbClr val="000000"/>
                </a:solidFill>
              </a:defRPr>
            </a:lvl4pPr>
            <a:lvl5pPr>
              <a:buClrTx/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 dirty="0"/>
          </a:p>
        </p:txBody>
      </p:sp>
      <p:pic>
        <p:nvPicPr>
          <p:cNvPr id="9" name="Picture 8" descr="tm_rgb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236296" y="5976000"/>
            <a:ext cx="1652016" cy="86258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| 1 Big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BE"/>
              <a:t>Economie 1 </a:t>
            </a:r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80295F-48CD-49FC-897A-CCEC919B8070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l"/>
            <a:endParaRPr lang="nl-BE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5929313"/>
          </a:xfrm>
        </p:spPr>
        <p:txBody>
          <a:bodyPr/>
          <a:lstStyle/>
          <a:p>
            <a:r>
              <a:rPr lang="nl-NL"/>
              <a:t>Klik op het pictogram als u een afbeelding wilt toevoegen</a:t>
            </a:r>
            <a:endParaRPr lang="nl-BE"/>
          </a:p>
        </p:txBody>
      </p:sp>
      <p:pic>
        <p:nvPicPr>
          <p:cNvPr id="9" name="Picture 8" descr="tm_rgb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236296" y="5976000"/>
            <a:ext cx="1652016" cy="862584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958024"/>
            <a:ext cx="9144000" cy="900000"/>
          </a:xfrm>
          <a:prstGeom prst="rect">
            <a:avLst/>
          </a:prstGeom>
          <a:solidFill>
            <a:srgbClr val="EC4B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18000" rIns="0" bIns="18000" rtlCol="0" anchor="ctr"/>
          <a:lstStyle/>
          <a:p>
            <a:pPr algn="ctr"/>
            <a:endParaRPr lang="nl-BE" sz="1100" dirty="0">
              <a:solidFill>
                <a:schemeClr val="bg1"/>
              </a:solidFill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0" y="6084000"/>
            <a:ext cx="1980000" cy="4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55576" y="6084000"/>
            <a:ext cx="4032424" cy="432000"/>
          </a:xfrm>
          <a:prstGeom prst="rect">
            <a:avLst/>
          </a:prstGeom>
          <a:solidFill>
            <a:schemeClr val="bg1"/>
          </a:solidFill>
        </p:spPr>
        <p:txBody>
          <a:bodyPr wrap="square" lIns="144000" tIns="0" rIns="144000" bIns="0" anchor="ctr" anchorCtr="0">
            <a:noAutofit/>
          </a:bodyPr>
          <a:lstStyle>
            <a:lvl1pPr algn="l">
              <a:lnSpc>
                <a:spcPct val="90000"/>
              </a:lnSpc>
              <a:defRPr sz="1500">
                <a:solidFill>
                  <a:srgbClr val="00A0AE"/>
                </a:solidFill>
                <a:latin typeface="Trebuchet MS" pitchFamily="34" charset="0"/>
              </a:defRPr>
            </a:lvl1pPr>
          </a:lstStyle>
          <a:p>
            <a:r>
              <a:rPr lang="nl-BE"/>
              <a:t>Economie 1 </a:t>
            </a:r>
            <a:endParaRPr lang="nl-BE" dirty="0"/>
          </a:p>
        </p:txBody>
      </p:sp>
      <p:sp>
        <p:nvSpPr>
          <p:cNvPr id="86" name="Slide Number Placeholder 85"/>
          <p:cNvSpPr>
            <a:spLocks noGrp="1"/>
          </p:cNvSpPr>
          <p:nvPr>
            <p:ph type="sldNum" sz="quarter" idx="4"/>
          </p:nvPr>
        </p:nvSpPr>
        <p:spPr>
          <a:xfrm>
            <a:off x="360000" y="6084000"/>
            <a:ext cx="360000" cy="667148"/>
          </a:xfrm>
          <a:prstGeom prst="rect">
            <a:avLst/>
          </a:prstGeom>
          <a:solidFill>
            <a:srgbClr val="00A0AE"/>
          </a:solidFill>
        </p:spPr>
        <p:txBody>
          <a:bodyPr vert="horz" wrap="none" lIns="0" tIns="108000" rIns="0" bIns="0" rtlCol="0" anchor="ctr" anchorCtr="0">
            <a:noAutofit/>
          </a:bodyPr>
          <a:lstStyle>
            <a:lvl1pPr algn="ctr">
              <a:defRPr sz="2000" b="0">
                <a:solidFill>
                  <a:schemeClr val="bg1"/>
                </a:solidFill>
                <a:latin typeface="Trebuchet MS" pitchFamily="34" charset="0"/>
              </a:defRPr>
            </a:lvl1pPr>
          </a:lstStyle>
          <a:p>
            <a:fld id="{3B80295F-48CD-49FC-897A-CCEC919B8070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2984"/>
          </a:xfrm>
          <a:prstGeom prst="rect">
            <a:avLst/>
          </a:prstGeom>
          <a:ln w="0">
            <a:noFill/>
          </a:ln>
        </p:spPr>
        <p:txBody>
          <a:bodyPr vert="horz" lIns="360000" tIns="180000" rIns="360000" bIns="144000" rtlCol="0" anchor="ctr">
            <a:noAutofit/>
          </a:bodyPr>
          <a:lstStyle/>
          <a:p>
            <a:r>
              <a:rPr lang="nl-NL"/>
              <a:t>Klik om de stijl te bewerken</a:t>
            </a:r>
            <a:endParaRPr lang="nl-B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152000"/>
            <a:ext cx="9144000" cy="4428000"/>
          </a:xfrm>
          <a:prstGeom prst="rect">
            <a:avLst/>
          </a:prstGeom>
        </p:spPr>
        <p:txBody>
          <a:bodyPr vert="horz" lIns="432000" tIns="252000" rIns="43200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0" name="Date Placeholder 3"/>
          <p:cNvSpPr>
            <a:spLocks noGrp="1"/>
          </p:cNvSpPr>
          <p:nvPr>
            <p:ph type="dt" sz="half" idx="2"/>
          </p:nvPr>
        </p:nvSpPr>
        <p:spPr>
          <a:xfrm>
            <a:off x="755576" y="6570000"/>
            <a:ext cx="990706" cy="200055"/>
          </a:xfrm>
          <a:prstGeom prst="rect">
            <a:avLst/>
          </a:prstGeom>
          <a:solidFill>
            <a:srgbClr val="EC4B2F"/>
          </a:solidFill>
        </p:spPr>
        <p:txBody>
          <a:bodyPr wrap="none" lIns="108000" tIns="0" rIns="0" bIns="0" anchor="b" anchorCtr="0">
            <a:spAutoFit/>
          </a:bodyPr>
          <a:lstStyle>
            <a:lvl1pPr algn="r">
              <a:defRPr sz="1300">
                <a:solidFill>
                  <a:schemeClr val="bg1"/>
                </a:solidFill>
                <a:latin typeface="Trebuchet MS" pitchFamily="34" charset="0"/>
              </a:defRPr>
            </a:lvl1pPr>
          </a:lstStyle>
          <a:p>
            <a:pPr algn="l"/>
            <a:endParaRPr lang="nl-BE" dirty="0"/>
          </a:p>
        </p:txBody>
      </p:sp>
      <p:pic>
        <p:nvPicPr>
          <p:cNvPr id="9" name="Picture 8" descr="tm_rgb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236296" y="5976000"/>
            <a:ext cx="1652016" cy="86258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50" r:id="rId2"/>
    <p:sldLayoutId id="2147483678" r:id="rId3"/>
    <p:sldLayoutId id="2147483653" r:id="rId4"/>
    <p:sldLayoutId id="2147483679" r:id="rId5"/>
    <p:sldLayoutId id="2147483688" r:id="rId6"/>
    <p:sldLayoutId id="2147483687" r:id="rId7"/>
  </p:sldLayoutIdLs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3600" b="1" kern="1200" cap="all" baseline="0">
          <a:solidFill>
            <a:srgbClr val="EC4B2F"/>
          </a:solidFill>
          <a:latin typeface="Trebuchet MS" pitchFamily="34" charset="0"/>
          <a:ea typeface="+mj-ea"/>
          <a:cs typeface="+mj-cs"/>
        </a:defRPr>
      </a:lvl1pPr>
    </p:titleStyle>
    <p:bodyStyle>
      <a:lvl1pPr marL="355600" indent="-355600" algn="l" defTabSz="914400" rtl="0" eaLnBrk="1" latinLnBrk="0" hangingPunct="1">
        <a:lnSpc>
          <a:spcPct val="90000"/>
        </a:lnSpc>
        <a:spcBef>
          <a:spcPts val="400"/>
        </a:spcBef>
        <a:spcAft>
          <a:spcPts val="400"/>
        </a:spcAft>
        <a:buClrTx/>
        <a:buSzPct val="90000"/>
        <a:buFont typeface="Verdana" pitchFamily="34" charset="0"/>
        <a:buChar char="•"/>
        <a:defRPr sz="3000" kern="1200">
          <a:solidFill>
            <a:srgbClr val="000000"/>
          </a:solidFill>
          <a:latin typeface="Trebuchet MS" pitchFamily="34" charset="0"/>
          <a:ea typeface="+mn-ea"/>
          <a:cs typeface="+mn-cs"/>
        </a:defRPr>
      </a:lvl1pPr>
      <a:lvl2pPr marL="723900" indent="-368300" algn="l" defTabSz="914400" rtl="0" eaLnBrk="1" latinLnBrk="0" hangingPunct="1">
        <a:lnSpc>
          <a:spcPct val="90000"/>
        </a:lnSpc>
        <a:spcBef>
          <a:spcPts val="400"/>
        </a:spcBef>
        <a:spcAft>
          <a:spcPts val="400"/>
        </a:spcAft>
        <a:buClrTx/>
        <a:buFont typeface="Arial" pitchFamily="34" charset="0"/>
        <a:buChar char="−"/>
        <a:defRPr sz="2700" kern="1200">
          <a:solidFill>
            <a:srgbClr val="000000"/>
          </a:solidFill>
          <a:latin typeface="Trebuchet MS" pitchFamily="34" charset="0"/>
          <a:ea typeface="+mn-ea"/>
          <a:cs typeface="+mn-cs"/>
        </a:defRPr>
      </a:lvl2pPr>
      <a:lvl3pPr marL="982663" indent="-258763" algn="l" defTabSz="914400" rtl="0" eaLnBrk="1" latinLnBrk="0" hangingPunct="1">
        <a:lnSpc>
          <a:spcPct val="90000"/>
        </a:lnSpc>
        <a:spcBef>
          <a:spcPts val="400"/>
        </a:spcBef>
        <a:spcAft>
          <a:spcPts val="400"/>
        </a:spcAft>
        <a:buClrTx/>
        <a:buFont typeface="Arial" pitchFamily="34" charset="0"/>
        <a:buChar char="•"/>
        <a:defRPr sz="2400" kern="1200">
          <a:solidFill>
            <a:srgbClr val="000000"/>
          </a:solidFill>
          <a:latin typeface="Trebuchet MS" pitchFamily="34" charset="0"/>
          <a:ea typeface="+mn-ea"/>
          <a:cs typeface="+mn-cs"/>
        </a:defRPr>
      </a:lvl3pPr>
      <a:lvl4pPr marL="1255713" indent="-273050" algn="l" defTabSz="914400" rtl="0" eaLnBrk="1" latinLnBrk="0" hangingPunct="1">
        <a:lnSpc>
          <a:spcPct val="90000"/>
        </a:lnSpc>
        <a:spcBef>
          <a:spcPts val="400"/>
        </a:spcBef>
        <a:spcAft>
          <a:spcPts val="400"/>
        </a:spcAft>
        <a:buClrTx/>
        <a:buFont typeface="Arial" pitchFamily="34" charset="0"/>
        <a:buChar char="»"/>
        <a:defRPr sz="2100" kern="1200">
          <a:solidFill>
            <a:srgbClr val="000000"/>
          </a:solidFill>
          <a:latin typeface="Trebuchet MS" pitchFamily="34" charset="0"/>
          <a:ea typeface="+mn-ea"/>
          <a:cs typeface="+mn-cs"/>
        </a:defRPr>
      </a:lvl4pPr>
      <a:lvl5pPr marL="1609725" indent="-258763" algn="l" defTabSz="914400" rtl="0" eaLnBrk="1" latinLnBrk="0" hangingPunct="1">
        <a:lnSpc>
          <a:spcPct val="90000"/>
        </a:lnSpc>
        <a:spcBef>
          <a:spcPts val="400"/>
        </a:spcBef>
        <a:spcAft>
          <a:spcPts val="400"/>
        </a:spcAft>
        <a:buClr>
          <a:schemeClr val="tx1"/>
        </a:buClr>
        <a:buFont typeface="Arial" pitchFamily="34" charset="0"/>
        <a:buNone/>
        <a:defRPr sz="2000" kern="1200">
          <a:solidFill>
            <a:schemeClr val="accent4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deredactie.be/cm/vrtnieuws/binnenland/1.2441772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h5yg0u1MkDI" TargetMode="External"/><Relationship Id="rId2" Type="http://schemas.openxmlformats.org/officeDocument/2006/relationships/hyperlink" Target="http://www.vier.be/geubelsendebelgen/videos/turnleraars-met-een-burn-out/75800?fb_action_ids=10201423345258928&amp;fb_action_types=og.likes&amp;fb_ref=.UjwtzPSWPZA.like&amp;fb_source=other_multiline&amp;action_object_map=%7b%2210201423345258928%22:1419125854975331%7d&amp;action_type_map=%7b%2210201423345258928%22:%22og.likes%22%7d&amp;action_ref_map=%7b%2210201423345258928%22:%22.UjwtzPSWPZA.like%22%7d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7504" y="1556792"/>
            <a:ext cx="9144000" cy="2736104"/>
          </a:xfrm>
        </p:spPr>
        <p:txBody>
          <a:bodyPr/>
          <a:lstStyle/>
          <a:p>
            <a:r>
              <a:rPr lang="en-US" i="1" dirty="0"/>
              <a:t>Welkom in “LEV” of “</a:t>
            </a:r>
            <a:r>
              <a:rPr lang="en-US" i="1" dirty="0" err="1"/>
              <a:t>Leraar</a:t>
            </a:r>
            <a:r>
              <a:rPr lang="en-US" i="1" dirty="0"/>
              <a:t> en </a:t>
            </a:r>
            <a:r>
              <a:rPr lang="en-US" i="1" dirty="0" err="1"/>
              <a:t>verantwoordelijkheid</a:t>
            </a:r>
            <a:r>
              <a:rPr lang="en-US" i="1" dirty="0"/>
              <a:t>”</a:t>
            </a:r>
            <a:br>
              <a:rPr lang="en-US" i="1" dirty="0"/>
            </a:br>
            <a:endParaRPr lang="en-US" i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80295F-48CD-49FC-897A-CCEC919B8070}" type="slidenum">
              <a:rPr lang="nl-BE" smtClean="0"/>
              <a:pPr/>
              <a:t>1</a:t>
            </a:fld>
            <a:endParaRPr lang="nl-BE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nl-BE" sz="3200" b="1" dirty="0"/>
              <a:t>Leerkrachten strenger selecteren en beter betalen </a:t>
            </a:r>
            <a:r>
              <a:rPr lang="nl-BE" sz="1400" dirty="0"/>
              <a:t>18/09/2013</a:t>
            </a:r>
            <a:endParaRPr lang="nl-BE" sz="1400" b="1" dirty="0"/>
          </a:p>
          <a:p>
            <a:pPr marL="0" indent="0">
              <a:buNone/>
            </a:pPr>
            <a:r>
              <a:rPr lang="nl-BE" dirty="0"/>
              <a:t>	</a:t>
            </a:r>
            <a:r>
              <a:rPr lang="nl-BE" sz="3200" b="1" dirty="0"/>
              <a:t>Hoezo, leraren scholen zich niet bij?</a:t>
            </a:r>
            <a:r>
              <a:rPr lang="nl-BE" sz="1200" dirty="0"/>
              <a:t>20/09/2013</a:t>
            </a:r>
          </a:p>
          <a:p>
            <a:pPr marL="0" indent="0">
              <a:buNone/>
            </a:pPr>
            <a:endParaRPr lang="nl-BE" sz="1200" dirty="0"/>
          </a:p>
          <a:p>
            <a:pPr marL="0" indent="0">
              <a:buNone/>
            </a:pPr>
            <a:r>
              <a:rPr lang="nl-BE" sz="3200" b="1" dirty="0"/>
              <a:t>Leraars hekelen slechte balans werk-privé </a:t>
            </a:r>
            <a:r>
              <a:rPr lang="nl-BE" sz="1200" dirty="0"/>
              <a:t>25/09/2013</a:t>
            </a:r>
          </a:p>
          <a:p>
            <a:pPr marL="0" indent="0">
              <a:buNone/>
            </a:pPr>
            <a:r>
              <a:rPr lang="nl-BE" b="1" dirty="0"/>
              <a:t>	</a:t>
            </a:r>
            <a:r>
              <a:rPr lang="nl-BE" sz="3200" b="1" dirty="0"/>
              <a:t>Niveau nieuwe studenten lerarenopleiding is zorgwekkend </a:t>
            </a:r>
            <a:r>
              <a:rPr lang="nl-BE" sz="1200" dirty="0"/>
              <a:t>04/10/2013</a:t>
            </a:r>
            <a:r>
              <a:rPr lang="nl-BE" dirty="0"/>
              <a:t> </a:t>
            </a:r>
          </a:p>
          <a:p>
            <a:pPr marL="0" indent="0">
              <a:buNone/>
            </a:pPr>
            <a:r>
              <a:rPr lang="nl-BE" sz="3200" b="1" dirty="0"/>
              <a:t>Het licht vast aan de </a:t>
            </a:r>
            <a:r>
              <a:rPr lang="nl-BE" sz="3200" b="1" dirty="0" err="1"/>
              <a:t>leerkragt</a:t>
            </a:r>
            <a:r>
              <a:rPr lang="nl-BE" sz="3200" b="1" dirty="0"/>
              <a:t> </a:t>
            </a:r>
            <a:r>
              <a:rPr lang="nl-BE" sz="1200" dirty="0"/>
              <a:t>10/10/2013</a:t>
            </a:r>
            <a:r>
              <a:rPr lang="nl-BE" dirty="0"/>
              <a:t> </a:t>
            </a:r>
          </a:p>
          <a:p>
            <a:pPr marL="0" indent="0">
              <a:buNone/>
            </a:pPr>
            <a:r>
              <a:rPr lang="nl-BE" b="1" dirty="0"/>
              <a:t>	</a:t>
            </a:r>
            <a:r>
              <a:rPr lang="nl-BE" sz="3200" b="1" dirty="0"/>
              <a:t>'Gebrek aan motivatie is schuld van de leerkracht‘ </a:t>
            </a:r>
            <a:r>
              <a:rPr lang="nl-BE" sz="1200" dirty="0"/>
              <a:t>30/10/2013</a:t>
            </a:r>
          </a:p>
          <a:p>
            <a:pPr marL="0" indent="0">
              <a:buNone/>
            </a:pPr>
            <a:r>
              <a:rPr lang="nl-BE" sz="3200" b="1" dirty="0">
                <a:hlinkClick r:id="rId3"/>
              </a:rPr>
              <a:t>http://deredactie.be/minder inschrijvingen in lerarenopleiding</a:t>
            </a:r>
            <a:endParaRPr lang="nl-BE" sz="3200" b="1" dirty="0"/>
          </a:p>
          <a:p>
            <a:endParaRPr lang="nl-B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nl-BE" dirty="0"/>
            </a:b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80295F-48CD-49FC-897A-CCEC919B8070}" type="slidenum">
              <a:rPr lang="nl-BE" smtClean="0"/>
              <a:pPr/>
              <a:t>10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9450259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Waardering voor de leerkracht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80295F-48CD-49FC-897A-CCEC919B8070}" type="slidenum">
              <a:rPr lang="nl-BE" smtClean="0"/>
              <a:pPr/>
              <a:t>11</a:t>
            </a:fld>
            <a:endParaRPr lang="nl-BE" dirty="0"/>
          </a:p>
        </p:txBody>
      </p:sp>
      <p:sp>
        <p:nvSpPr>
          <p:cNvPr id="5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BE" dirty="0" err="1"/>
              <a:t>Ondz</a:t>
            </a:r>
            <a:r>
              <a:rPr lang="nl-BE" dirty="0"/>
              <a:t>. </a:t>
            </a:r>
            <a:r>
              <a:rPr lang="nl-BE" dirty="0" err="1"/>
              <a:t>Aelterman</a:t>
            </a:r>
            <a:r>
              <a:rPr lang="nl-BE" dirty="0"/>
              <a:t> (2002): professionaliteit  en maatschappelijke waardering leerkrachten basis- en secundair onderwijs. </a:t>
            </a:r>
          </a:p>
          <a:p>
            <a:pPr marL="0" indent="0">
              <a:buNone/>
            </a:pPr>
            <a:endParaRPr lang="nl-BE" dirty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981923"/>
            <a:ext cx="7768414" cy="2804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4059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nl-BE" dirty="0"/>
              <a:t>Veeleisend beroep: opvoedende taak + vakdeskundigheid</a:t>
            </a:r>
          </a:p>
          <a:p>
            <a:r>
              <a:rPr lang="nl-BE" dirty="0"/>
              <a:t>Aantrekkelijkheid van het beroep: meer voordelen dan nadelen</a:t>
            </a:r>
          </a:p>
          <a:p>
            <a:r>
              <a:rPr lang="nl-BE" dirty="0"/>
              <a:t>Tegenstelling tussen persoonlijke waardering voor leraren en perceptie van waardering door de samenleving</a:t>
            </a:r>
          </a:p>
          <a:p>
            <a:r>
              <a:rPr lang="nl-BE" dirty="0"/>
              <a:t>Tevredenheid neemt af naarmate onderwijsniveau stijgt (tekort ondersteuning van leerlingen met leermoeilijkheden)</a:t>
            </a:r>
          </a:p>
          <a:p>
            <a:r>
              <a:rPr lang="nl-BE" dirty="0"/>
              <a:t>Relatieve onbekendheid met eigenlijke werk leraren</a:t>
            </a:r>
          </a:p>
          <a:p>
            <a:r>
              <a:rPr lang="nl-BE" dirty="0"/>
              <a:t>Aandacht voor accurate en positieve berichtgeving in media</a:t>
            </a:r>
          </a:p>
          <a:p>
            <a:r>
              <a:rPr lang="nl-BE" dirty="0"/>
              <a:t>Leraar zelf ook verantwoordelijk voor beeldvorming</a:t>
            </a:r>
          </a:p>
          <a:p>
            <a:r>
              <a:rPr lang="nl-BE" b="1" dirty="0"/>
              <a:t>Meer fierheid</a:t>
            </a:r>
          </a:p>
          <a:p>
            <a:endParaRPr lang="nl-B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Waardering voor de leerkracht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80295F-48CD-49FC-897A-CCEC919B8070}" type="slidenum">
              <a:rPr lang="nl-BE" smtClean="0"/>
              <a:pPr/>
              <a:t>12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6994974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Waardering voor de leerkracht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80295F-48CD-49FC-897A-CCEC919B8070}" type="slidenum">
              <a:rPr lang="nl-BE" smtClean="0"/>
              <a:pPr/>
              <a:t>13</a:t>
            </a:fld>
            <a:endParaRPr lang="nl-BE" dirty="0"/>
          </a:p>
        </p:txBody>
      </p:sp>
      <p:sp>
        <p:nvSpPr>
          <p:cNvPr id="5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l-BE" sz="1800" dirty="0" err="1"/>
              <a:t>Huyge</a:t>
            </a:r>
            <a:r>
              <a:rPr lang="nl-BE" sz="1800" dirty="0"/>
              <a:t>, </a:t>
            </a:r>
            <a:r>
              <a:rPr lang="nl-BE" sz="1800" dirty="0" err="1"/>
              <a:t>Siongers</a:t>
            </a:r>
            <a:r>
              <a:rPr lang="nl-BE" sz="1800" dirty="0"/>
              <a:t> en </a:t>
            </a:r>
            <a:r>
              <a:rPr lang="nl-BE" sz="1800" dirty="0" err="1"/>
              <a:t>Vangoidsenhoven</a:t>
            </a:r>
            <a:r>
              <a:rPr lang="nl-BE" sz="1800" dirty="0"/>
              <a:t> (2009)</a:t>
            </a:r>
          </a:p>
          <a:p>
            <a:r>
              <a:rPr lang="nl-BE" sz="2800" dirty="0"/>
              <a:t>Hoogopgeleid, blank, vrouwelijk, ouder (45-60)</a:t>
            </a:r>
          </a:p>
          <a:p>
            <a:r>
              <a:rPr lang="nl-BE" sz="2800" dirty="0"/>
              <a:t>Rolmodel: actief, geëngageerd democratisch burgerschap</a:t>
            </a:r>
          </a:p>
          <a:p>
            <a:r>
              <a:rPr lang="nl-BE" sz="2800" dirty="0"/>
              <a:t>Intrinsieke motivatie</a:t>
            </a:r>
          </a:p>
          <a:p>
            <a:r>
              <a:rPr lang="nl-BE" sz="2800" dirty="0"/>
              <a:t>Tegenstelling tevredenheid over job - publieke opinie</a:t>
            </a:r>
          </a:p>
          <a:p>
            <a:pPr marL="0" indent="0">
              <a:buNone/>
            </a:pPr>
            <a:endParaRPr lang="nl-BE" sz="2800" dirty="0"/>
          </a:p>
          <a:p>
            <a:pPr marL="0" indent="0">
              <a:buNone/>
            </a:pPr>
            <a:endParaRPr lang="nl-BE" sz="1800" dirty="0"/>
          </a:p>
          <a:p>
            <a:pPr marL="0" indent="0">
              <a:buNone/>
            </a:pPr>
            <a:endParaRPr lang="nl-BE" sz="1800" dirty="0"/>
          </a:p>
          <a:p>
            <a:endParaRPr lang="nl-BE" sz="1800" dirty="0"/>
          </a:p>
        </p:txBody>
      </p:sp>
    </p:spTree>
    <p:extLst>
      <p:ext uri="{BB962C8B-B14F-4D97-AF65-F5344CB8AC3E}">
        <p14:creationId xmlns:p14="http://schemas.microsoft.com/office/powerpoint/2010/main" val="16395892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Waardering voor de leerkracht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80295F-48CD-49FC-897A-CCEC919B8070}" type="slidenum">
              <a:rPr lang="nl-BE" smtClean="0"/>
              <a:pPr/>
              <a:t>14</a:t>
            </a:fld>
            <a:endParaRPr lang="nl-BE" dirty="0"/>
          </a:p>
        </p:txBody>
      </p:sp>
      <p:sp>
        <p:nvSpPr>
          <p:cNvPr id="5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l-BE" dirty="0"/>
              <a:t>Vooroordelen en voordelen? </a:t>
            </a:r>
          </a:p>
          <a:p>
            <a:pPr marL="0" indent="0">
              <a:buNone/>
            </a:pPr>
            <a:r>
              <a:rPr lang="nl-BE" dirty="0" err="1">
                <a:hlinkClick r:id="rId2"/>
              </a:rPr>
              <a:t>geubelsendebelgen</a:t>
            </a:r>
            <a:r>
              <a:rPr lang="nl-BE" dirty="0">
                <a:hlinkClick r:id="rId2"/>
              </a:rPr>
              <a:t>/</a:t>
            </a:r>
            <a:r>
              <a:rPr lang="nl-BE" dirty="0" err="1">
                <a:hlinkClick r:id="rId2"/>
              </a:rPr>
              <a:t>videos</a:t>
            </a:r>
            <a:r>
              <a:rPr lang="nl-BE" dirty="0">
                <a:hlinkClick r:id="rId2"/>
              </a:rPr>
              <a:t>/turnleraars-met-een-burn-out/</a:t>
            </a:r>
            <a:endParaRPr lang="nl-BE" dirty="0"/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r>
              <a:rPr lang="nl-BE" dirty="0"/>
              <a:t>Toledo: </a:t>
            </a:r>
            <a:r>
              <a:rPr lang="nl-BE" dirty="0" err="1"/>
              <a:t>Klasse_archief_prikvoordebuurman</a:t>
            </a:r>
            <a:endParaRPr lang="nl-BE" dirty="0"/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r>
              <a:rPr lang="nl-BE" dirty="0" err="1">
                <a:hlinkClick r:id="rId3"/>
              </a:rPr>
              <a:t>What</a:t>
            </a:r>
            <a:r>
              <a:rPr lang="nl-BE" dirty="0">
                <a:hlinkClick r:id="rId3"/>
              </a:rPr>
              <a:t> do </a:t>
            </a:r>
            <a:r>
              <a:rPr lang="nl-BE" dirty="0" err="1">
                <a:hlinkClick r:id="rId3"/>
              </a:rPr>
              <a:t>teachers</a:t>
            </a:r>
            <a:r>
              <a:rPr lang="nl-BE" dirty="0">
                <a:hlinkClick r:id="rId3"/>
              </a:rPr>
              <a:t> make? 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412673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Leraar en verantwoordelijkheid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80295F-48CD-49FC-897A-CCEC919B8070}" type="slidenum">
              <a:rPr lang="nl-BE" smtClean="0"/>
              <a:pPr/>
              <a:t>2</a:t>
            </a:fld>
            <a:endParaRPr lang="nl-BE" dirty="0"/>
          </a:p>
        </p:txBody>
      </p:sp>
      <p:sp>
        <p:nvSpPr>
          <p:cNvPr id="5" name="Tijdelijke aanduiding voor inhoud 2"/>
          <p:cNvSpPr>
            <a:spLocks noGrp="1"/>
          </p:cNvSpPr>
          <p:nvPr>
            <p:ph idx="1"/>
          </p:nvPr>
        </p:nvSpPr>
        <p:spPr>
          <a:xfrm>
            <a:off x="0" y="1152000"/>
            <a:ext cx="9144000" cy="1628928"/>
          </a:xfrm>
        </p:spPr>
        <p:txBody>
          <a:bodyPr/>
          <a:lstStyle/>
          <a:p>
            <a:pPr marL="0" indent="0">
              <a:buNone/>
            </a:pPr>
            <a:r>
              <a:rPr lang="nl-BE" sz="2400" dirty="0"/>
              <a:t>17/09/2015 Schooldirecteur stuurt scheldmails naar Homans</a:t>
            </a:r>
          </a:p>
          <a:p>
            <a:pPr marL="0" indent="0">
              <a:buNone/>
            </a:pPr>
            <a:r>
              <a:rPr lang="nl-BE" b="1" dirty="0"/>
              <a:t>‘</a:t>
            </a:r>
            <a:r>
              <a:rPr lang="nl-BE" b="1" dirty="0" err="1"/>
              <a:t>N-VA’ers</a:t>
            </a:r>
            <a:r>
              <a:rPr lang="nl-BE" b="1" dirty="0"/>
              <a:t> zijn niet welkom op onze school’</a:t>
            </a:r>
            <a:endParaRPr lang="nl-BE" dirty="0"/>
          </a:p>
          <a:p>
            <a:endParaRPr lang="nl-BE" dirty="0"/>
          </a:p>
        </p:txBody>
      </p:sp>
      <p:pic>
        <p:nvPicPr>
          <p:cNvPr id="6" name="Afbeelding 5" descr="‘N-VA’ers zijn niet welkom op onze school’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277" y="2603663"/>
            <a:ext cx="6899084" cy="32016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831924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LERAAR EN VERANTWOORDELIJKHEID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80295F-48CD-49FC-897A-CCEC919B8070}" type="slidenum">
              <a:rPr lang="nl-BE" smtClean="0"/>
              <a:pPr/>
              <a:t>3</a:t>
            </a:fld>
            <a:endParaRPr lang="nl-BE" dirty="0"/>
          </a:p>
        </p:txBody>
      </p:sp>
      <p:sp>
        <p:nvSpPr>
          <p:cNvPr id="5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nl-BE" b="1" dirty="0"/>
              <a:t>Leerkracht geschorst na tik op blote billen kleuter </a:t>
            </a:r>
            <a:r>
              <a:rPr lang="nl-BE" sz="1100" dirty="0"/>
              <a:t>31/10/2013</a:t>
            </a:r>
          </a:p>
          <a:p>
            <a:pPr marL="0" indent="0">
              <a:buNone/>
            </a:pPr>
            <a:r>
              <a:rPr lang="nl-BE" dirty="0"/>
              <a:t>	</a:t>
            </a:r>
            <a:r>
              <a:rPr lang="nl-BE" b="1" dirty="0"/>
              <a:t>Al twee leerkrachten geweerd om 	hoofddoek </a:t>
            </a:r>
            <a:r>
              <a:rPr lang="nl-BE" sz="1100" dirty="0"/>
              <a:t>22/11/2013</a:t>
            </a:r>
          </a:p>
          <a:p>
            <a:pPr marL="0" indent="0">
              <a:buNone/>
            </a:pPr>
            <a:r>
              <a:rPr lang="nl-BE" b="1" dirty="0"/>
              <a:t>Middeleeuwse schoolmeesters spaarden de roede </a:t>
            </a:r>
            <a:r>
              <a:rPr lang="nl-BE" sz="1100" dirty="0"/>
              <a:t>04/12/2013</a:t>
            </a:r>
          </a:p>
          <a:p>
            <a:pPr marL="0" indent="0">
              <a:buNone/>
            </a:pPr>
            <a:r>
              <a:rPr lang="nl-BE" dirty="0"/>
              <a:t>	</a:t>
            </a:r>
            <a:r>
              <a:rPr lang="nl-BE" b="1" dirty="0"/>
              <a:t>‘Gisteren een leerling aan het janken 	gekregen’</a:t>
            </a:r>
            <a:r>
              <a:rPr lang="nl-BE" sz="1100" dirty="0"/>
              <a:t>11/12/2013</a:t>
            </a:r>
          </a:p>
          <a:p>
            <a:pPr marL="0" indent="0">
              <a:buNone/>
            </a:pPr>
            <a:r>
              <a:rPr lang="nl-BE" b="1" dirty="0"/>
              <a:t>Juffen hebben genoeg van onzindelijke kleuters </a:t>
            </a:r>
            <a:r>
              <a:rPr lang="nl-BE" sz="1100" dirty="0"/>
              <a:t>09/01/2014</a:t>
            </a:r>
          </a:p>
          <a:p>
            <a:pPr marL="0" indent="0">
              <a:buNone/>
            </a:pPr>
            <a:r>
              <a:rPr lang="nl-BE" dirty="0"/>
              <a:t>	</a:t>
            </a:r>
            <a:r>
              <a:rPr lang="nl-BE" b="1" dirty="0"/>
              <a:t>Opschorting voor slagen aan vier   	leerlingen </a:t>
            </a:r>
            <a:r>
              <a:rPr lang="nl-BE" sz="1100" dirty="0"/>
              <a:t>14/01/2014</a:t>
            </a:r>
          </a:p>
          <a:p>
            <a:pPr marL="0" indent="0">
              <a:buNone/>
            </a:pPr>
            <a:r>
              <a:rPr lang="nl-BE" b="1" dirty="0"/>
              <a:t>Schooldirecteur zit thuis na vluchtmisdrijf </a:t>
            </a:r>
            <a:r>
              <a:rPr lang="nl-BE" sz="1200" dirty="0"/>
              <a:t>08/02/2014</a:t>
            </a:r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000929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r>
              <a:rPr lang="nl-BE" dirty="0"/>
              <a:t>DEONTOLOGIE</a:t>
            </a:r>
          </a:p>
          <a:p>
            <a:pPr>
              <a:buFontTx/>
              <a:buChar char="-"/>
            </a:pPr>
            <a:r>
              <a:rPr lang="nl-BE" dirty="0"/>
              <a:t>Deontologie en onderwijsdeontologie</a:t>
            </a:r>
          </a:p>
          <a:p>
            <a:pPr>
              <a:buFontTx/>
              <a:buChar char="-"/>
            </a:pPr>
            <a:r>
              <a:rPr lang="nl-BE" dirty="0"/>
              <a:t>Theoretische omkadering</a:t>
            </a:r>
          </a:p>
          <a:p>
            <a:pPr>
              <a:buFontTx/>
              <a:buChar char="-"/>
            </a:pPr>
            <a:r>
              <a:rPr lang="nl-BE" dirty="0"/>
              <a:t>Waardering  van de leerkracht</a:t>
            </a:r>
          </a:p>
          <a:p>
            <a:endParaRPr lang="nl-B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0" y="328508"/>
            <a:ext cx="9144000" cy="1142984"/>
          </a:xfrm>
        </p:spPr>
        <p:txBody>
          <a:bodyPr/>
          <a:lstStyle/>
          <a:p>
            <a:r>
              <a:rPr lang="nl-BE" dirty="0"/>
              <a:t>Hoofdstuk 1: verantwoordelijkheid leerkracht binnen het onderwijs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80295F-48CD-49FC-897A-CCEC919B8070}" type="slidenum">
              <a:rPr lang="nl-BE" smtClean="0"/>
              <a:pPr/>
              <a:t>4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264459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2637" y="1674302"/>
            <a:ext cx="6153539" cy="341088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nl-BE" dirty="0"/>
              <a:t>Om even over na te denken: </a:t>
            </a:r>
          </a:p>
          <a:p>
            <a:pPr>
              <a:buFontTx/>
              <a:buChar char="-"/>
            </a:pPr>
            <a:r>
              <a:rPr lang="nl-BE" dirty="0"/>
              <a:t>Wat verwacht de maatschappij van een leerkracht? </a:t>
            </a:r>
          </a:p>
          <a:p>
            <a:pPr>
              <a:buFontTx/>
              <a:buChar char="-"/>
            </a:pPr>
            <a:r>
              <a:rPr lang="nl-BE" dirty="0"/>
              <a:t>Heb je als leerkracht een voorbeeldfunctie of niet? Wanneer wel, wanneer niet? Wat kan en wat kan niet? </a:t>
            </a:r>
          </a:p>
          <a:p>
            <a:pPr marL="0" indent="0">
              <a:buNone/>
            </a:pPr>
            <a:endParaRPr lang="nl-BE" dirty="0"/>
          </a:p>
          <a:p>
            <a:endParaRPr lang="nl-B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INLEIDING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80295F-48CD-49FC-897A-CCEC919B8070}" type="slidenum">
              <a:rPr lang="nl-BE" smtClean="0"/>
              <a:pPr/>
              <a:t>5</a:t>
            </a:fld>
            <a:endParaRPr lang="nl-BE" dirty="0"/>
          </a:p>
        </p:txBody>
      </p:sp>
      <p:pic>
        <p:nvPicPr>
          <p:cNvPr id="5" name="Afbeelding 4"/>
          <p:cNvPicPr/>
          <p:nvPr/>
        </p:nvPicPr>
        <p:blipFill>
          <a:blip r:embed="rId2" cstate="print"/>
          <a:srcRect r="3951"/>
          <a:stretch>
            <a:fillRect/>
          </a:stretch>
        </p:blipFill>
        <p:spPr bwMode="auto">
          <a:xfrm>
            <a:off x="5697994" y="1744298"/>
            <a:ext cx="3302421" cy="3948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706019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14350" indent="-514350">
              <a:buAutoNum type="arabicPeriod"/>
            </a:pPr>
            <a:r>
              <a:rPr lang="nl-BE" dirty="0"/>
              <a:t>Maatschappelijke en eigen verwachtingen t.a.v. het beroep van de leerkracht in eigen woorden kunnen formuleren en toelichten</a:t>
            </a:r>
          </a:p>
          <a:p>
            <a:pPr marL="514350" indent="-514350">
              <a:buAutoNum type="arabicPeriod"/>
            </a:pPr>
            <a:r>
              <a:rPr lang="nl-BE" dirty="0"/>
              <a:t>Het begrip deontologie in eigen woorden kunnen uitleggen en de betekenis kunnen toepassen op het onderwijzend personeel</a:t>
            </a:r>
          </a:p>
          <a:p>
            <a:pPr marL="514350" indent="-514350">
              <a:buAutoNum type="arabicPeriod"/>
            </a:pPr>
            <a:r>
              <a:rPr lang="nl-BE" dirty="0"/>
              <a:t>De kenmerken van de deontologie kunnen opsommen en a.d.h.v. voorbeelden kunnen verduidelijken</a:t>
            </a:r>
          </a:p>
          <a:p>
            <a:pPr marL="514350" indent="-514350">
              <a:buAutoNum type="arabicPeriod"/>
            </a:pPr>
            <a:r>
              <a:rPr lang="nl-BE" dirty="0"/>
              <a:t>Het </a:t>
            </a:r>
            <a:r>
              <a:rPr lang="nl-BE" dirty="0" err="1"/>
              <a:t>beroepsgroepoverschrijdend</a:t>
            </a:r>
            <a:r>
              <a:rPr lang="nl-BE" dirty="0"/>
              <a:t> karakter van de deontologie kunnen verduidelijken a.d.h.v. gelijkenissen en verschillen tussen diverse beroepsgroepen</a:t>
            </a:r>
          </a:p>
          <a:p>
            <a:pPr marL="514350" indent="-514350">
              <a:buAutoNum type="arabicPeriod"/>
            </a:pPr>
            <a:r>
              <a:rPr lang="nl-BE" dirty="0"/>
              <a:t>De waardering voor het beroep van leerkracht in eigen woorden genuanceerd (positief en negatief) kunnen toelichten</a:t>
            </a:r>
          </a:p>
          <a:p>
            <a:endParaRPr lang="nl-B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DOELSTELLINGEN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80295F-48CD-49FC-897A-CCEC919B8070}" type="slidenum">
              <a:rPr lang="nl-BE" smtClean="0"/>
              <a:pPr/>
              <a:t>6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7189656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nl-BE" dirty="0"/>
              <a:t>Welke beroepen hebben een deontologische code? </a:t>
            </a:r>
          </a:p>
          <a:p>
            <a:r>
              <a:rPr lang="nl-BE" dirty="0"/>
              <a:t>Ik weet als leerkracht precies hoe ik mij moet gedragen volgens de deontologie: </a:t>
            </a:r>
          </a:p>
          <a:p>
            <a:pPr lvl="1"/>
            <a:r>
              <a:rPr lang="nl-BE" dirty="0"/>
              <a:t>Waar / Niet waar / Na deze lessen wel</a:t>
            </a:r>
          </a:p>
          <a:p>
            <a:r>
              <a:rPr lang="nl-BE" dirty="0"/>
              <a:t>Ik (</a:t>
            </a:r>
            <a:r>
              <a:rPr lang="nl-BE" dirty="0" err="1"/>
              <a:t>lkr</a:t>
            </a:r>
            <a:r>
              <a:rPr lang="nl-BE" dirty="0"/>
              <a:t>) kan een gevangenisstraf oplopen als ik me niet aan de deontologische code houd</a:t>
            </a:r>
          </a:p>
          <a:p>
            <a:pPr lvl="1"/>
            <a:r>
              <a:rPr lang="nl-BE" dirty="0"/>
              <a:t>Waar / Niet waar</a:t>
            </a:r>
          </a:p>
          <a:p>
            <a:r>
              <a:rPr lang="nl-BE" dirty="0"/>
              <a:t>Welke gedragingen horen NIET als leerkracht? </a:t>
            </a:r>
          </a:p>
          <a:p>
            <a:r>
              <a:rPr lang="nl-BE" dirty="0"/>
              <a:t>Benoem een VOORDEEL van het lerarenberoep</a:t>
            </a:r>
          </a:p>
          <a:p>
            <a:r>
              <a:rPr lang="nl-BE" dirty="0"/>
              <a:t>Benoem een NADEEL van het lerarenberoep</a:t>
            </a:r>
          </a:p>
          <a:p>
            <a:r>
              <a:rPr lang="nl-BE" dirty="0"/>
              <a:t>Welke commentaren kreeg je toen je vertelde dat je een lerarenopleiding volgt? </a:t>
            </a:r>
          </a:p>
          <a:p>
            <a:endParaRPr lang="nl-B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vragenlijstje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80295F-48CD-49FC-897A-CCEC919B8070}" type="slidenum">
              <a:rPr lang="nl-BE" smtClean="0"/>
              <a:pPr/>
              <a:t>7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9171282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l-BE" dirty="0"/>
              <a:t>Deontologie: gedrag en handelen van mensen binnen de uitoefening van een beroep =&gt; gedragscode </a:t>
            </a:r>
          </a:p>
          <a:p>
            <a:pPr lvl="1"/>
            <a:r>
              <a:rPr lang="nl-BE" dirty="0"/>
              <a:t>Interne gedragscode</a:t>
            </a:r>
          </a:p>
          <a:p>
            <a:pPr lvl="1"/>
            <a:r>
              <a:rPr lang="nl-BE" dirty="0"/>
              <a:t>Eigen aan een specifieke beroepsgroep</a:t>
            </a:r>
          </a:p>
          <a:p>
            <a:pPr lvl="1"/>
            <a:r>
              <a:rPr lang="nl-BE" dirty="0"/>
              <a:t>Expliciet of impliciet</a:t>
            </a:r>
          </a:p>
          <a:p>
            <a:pPr marL="0" indent="0">
              <a:buNone/>
            </a:pPr>
            <a:r>
              <a:rPr lang="nl-BE" dirty="0"/>
              <a:t>Onderwijsdeontologie: voor personeel tewerkgesteld binnen het onderwijs </a:t>
            </a:r>
          </a:p>
          <a:p>
            <a:endParaRPr lang="nl-BE" dirty="0"/>
          </a:p>
          <a:p>
            <a:endParaRPr lang="nl-BE" dirty="0"/>
          </a:p>
          <a:p>
            <a:endParaRPr lang="nl-B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Deontologie &amp; onderwijsdeontologie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80295F-48CD-49FC-897A-CCEC919B8070}" type="slidenum">
              <a:rPr lang="nl-BE" smtClean="0"/>
              <a:pPr/>
              <a:t>8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0696907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 hangingPunct="0">
              <a:buNone/>
            </a:pPr>
            <a:r>
              <a:rPr lang="nl-NL" b="1" dirty="0"/>
              <a:t>“</a:t>
            </a:r>
            <a:r>
              <a:rPr lang="nl-NL" sz="3400" b="1" dirty="0"/>
              <a:t>Deontologie”: </a:t>
            </a:r>
            <a:r>
              <a:rPr lang="nl-NL" sz="3400" dirty="0"/>
              <a:t>geëvolueerd tot betekenis in enge zin (gehanteerd binnen module LEV): </a:t>
            </a:r>
            <a:endParaRPr lang="nl-BE" sz="3400" dirty="0"/>
          </a:p>
          <a:p>
            <a:pPr hangingPunct="0"/>
            <a:r>
              <a:rPr lang="nl-NL" sz="3400" dirty="0"/>
              <a:t>Rechten en plichten bij het uitoefenen van een beroep </a:t>
            </a:r>
            <a:endParaRPr lang="nl-BE" sz="3400" dirty="0"/>
          </a:p>
          <a:p>
            <a:pPr hangingPunct="0"/>
            <a:r>
              <a:rPr lang="nl-NL" sz="3400" dirty="0"/>
              <a:t>Doel: waarborgen van goede beroepsuitoefening</a:t>
            </a:r>
            <a:endParaRPr lang="nl-BE" sz="3400" dirty="0"/>
          </a:p>
          <a:p>
            <a:pPr hangingPunct="0"/>
            <a:r>
              <a:rPr lang="nl-NL" sz="3400" dirty="0"/>
              <a:t>Verschillend van beroep tot beroep, functie tot functie</a:t>
            </a:r>
            <a:endParaRPr lang="nl-BE" sz="3400" dirty="0"/>
          </a:p>
          <a:p>
            <a:pPr hangingPunct="0"/>
            <a:r>
              <a:rPr lang="nl-NL" sz="3400" dirty="0"/>
              <a:t>gemeenschappelijke regels (overeenkomsten) + specifieke plichten en rechten (</a:t>
            </a:r>
            <a:r>
              <a:rPr lang="nl-NL" sz="3400" dirty="0" err="1"/>
              <a:t>beroepsgebonden</a:t>
            </a:r>
            <a:r>
              <a:rPr lang="nl-NL" sz="3400" dirty="0"/>
              <a:t>)</a:t>
            </a:r>
            <a:endParaRPr lang="nl-BE" sz="3400" dirty="0"/>
          </a:p>
          <a:p>
            <a:pPr marL="0" indent="0" hangingPunct="0">
              <a:buNone/>
            </a:pPr>
            <a:endParaRPr lang="nl-BE" sz="3400" dirty="0"/>
          </a:p>
          <a:p>
            <a:pPr marL="0" indent="0" hangingPunct="0">
              <a:buNone/>
            </a:pPr>
            <a:r>
              <a:rPr lang="nl-NL" sz="3400" b="1" dirty="0"/>
              <a:t>“Beroepscode”:</a:t>
            </a:r>
            <a:endParaRPr lang="nl-BE" sz="3400" b="1" dirty="0"/>
          </a:p>
          <a:p>
            <a:pPr hangingPunct="0"/>
            <a:r>
              <a:rPr lang="nl-NL" sz="3400" dirty="0"/>
              <a:t>deontologie voor een specifiek beroep / functie </a:t>
            </a:r>
            <a:endParaRPr lang="nl-BE" sz="3400" dirty="0"/>
          </a:p>
          <a:p>
            <a:pPr lvl="1" hangingPunct="0"/>
            <a:r>
              <a:rPr lang="nl-NL" sz="3400" dirty="0"/>
              <a:t>Welke houding wordt van je verwacht?</a:t>
            </a:r>
            <a:endParaRPr lang="nl-BE" sz="3400" dirty="0"/>
          </a:p>
          <a:p>
            <a:pPr lvl="1" hangingPunct="0"/>
            <a:r>
              <a:rPr lang="nl-NL" sz="3400" dirty="0"/>
              <a:t>Op welke waarden is het beroep gericht?</a:t>
            </a:r>
            <a:endParaRPr lang="nl-BE" sz="3400" dirty="0"/>
          </a:p>
          <a:p>
            <a:pPr hangingPunct="0"/>
            <a:r>
              <a:rPr lang="nl-NL" sz="3400" dirty="0"/>
              <a:t>Beroepswaarden staan tussen die van de samenleving en die van de persoon.</a:t>
            </a:r>
            <a:endParaRPr lang="nl-BE" sz="3400" dirty="0"/>
          </a:p>
          <a:p>
            <a:endParaRPr lang="nl-B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Theoretische omkadering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80295F-48CD-49FC-897A-CCEC919B8070}" type="slidenum">
              <a:rPr lang="nl-BE" smtClean="0"/>
              <a:pPr/>
              <a:t>9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092517779"/>
      </p:ext>
    </p:extLst>
  </p:cSld>
  <p:clrMapOvr>
    <a:masterClrMapping/>
  </p:clrMapOvr>
</p:sld>
</file>

<file path=ppt/theme/theme1.xml><?xml version="1.0" encoding="utf-8"?>
<a:theme xmlns:a="http://schemas.openxmlformats.org/drawingml/2006/main" name="TM_presentatie">
  <a:themeElements>
    <a:clrScheme name="Lessius">
      <a:dk1>
        <a:srgbClr val="003C72"/>
      </a:dk1>
      <a:lt1>
        <a:srgbClr val="FFFFFF"/>
      </a:lt1>
      <a:dk2>
        <a:srgbClr val="003C72"/>
      </a:dk2>
      <a:lt2>
        <a:srgbClr val="FFFFFF"/>
      </a:lt2>
      <a:accent1>
        <a:srgbClr val="00A9E5"/>
      </a:accent1>
      <a:accent2>
        <a:srgbClr val="67CBEF"/>
      </a:accent2>
      <a:accent3>
        <a:srgbClr val="CCEEFA"/>
      </a:accent3>
      <a:accent4>
        <a:srgbClr val="406D96"/>
      </a:accent4>
      <a:accent5>
        <a:srgbClr val="7F9DB9"/>
      </a:accent5>
      <a:accent6>
        <a:srgbClr val="BECEDD"/>
      </a:accent6>
      <a:hlink>
        <a:srgbClr val="118EFF"/>
      </a:hlink>
      <a:folHlink>
        <a:srgbClr val="7030A0"/>
      </a:folHlink>
    </a:clrScheme>
    <a:fontScheme name="Lessius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DA5051D68ED424084D04DAB60A5482F" ma:contentTypeVersion="10" ma:contentTypeDescription="Create a new document." ma:contentTypeScope="" ma:versionID="1ef097fc4973cd365ffd261e43f86f45">
  <xsd:schema xmlns:xsd="http://www.w3.org/2001/XMLSchema" xmlns:xs="http://www.w3.org/2001/XMLSchema" xmlns:p="http://schemas.microsoft.com/office/2006/metadata/properties" xmlns:ns3="c1ae07d4-6c48-46ec-b226-22271e739a7b" xmlns:ns4="7177884d-6def-45a7-857b-8f6ddb27ba1c" targetNamespace="http://schemas.microsoft.com/office/2006/metadata/properties" ma:root="true" ma:fieldsID="4b23b5a804122a53f5851b7b7074f980" ns3:_="" ns4:_="">
    <xsd:import namespace="c1ae07d4-6c48-46ec-b226-22271e739a7b"/>
    <xsd:import namespace="7177884d-6def-45a7-857b-8f6ddb27ba1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ae07d4-6c48-46ec-b226-22271e739a7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77884d-6def-45a7-857b-8f6ddb27ba1c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7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07B9A6F-28E5-4FCE-A219-7AAE5CD6BB48}">
  <ds:schemaRefs>
    <ds:schemaRef ds:uri="http://purl.org/dc/terms/"/>
    <ds:schemaRef ds:uri="c1ae07d4-6c48-46ec-b226-22271e739a7b"/>
    <ds:schemaRef ds:uri="http://www.w3.org/XML/1998/namespace"/>
    <ds:schemaRef ds:uri="http://schemas.microsoft.com/office/2006/metadata/properties"/>
    <ds:schemaRef ds:uri="http://purl.org/dc/elements/1.1/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7177884d-6def-45a7-857b-8f6ddb27ba1c"/>
  </ds:schemaRefs>
</ds:datastoreItem>
</file>

<file path=customXml/itemProps2.xml><?xml version="1.0" encoding="utf-8"?>
<ds:datastoreItem xmlns:ds="http://schemas.openxmlformats.org/officeDocument/2006/customXml" ds:itemID="{7484E246-D7AA-470D-A9C4-D424B193DE4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5E0126E-8A1B-4A00-9BA5-7E0FB518708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1ae07d4-6c48-46ec-b226-22271e739a7b"/>
    <ds:schemaRef ds:uri="7177884d-6def-45a7-857b-8f6ddb27ba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TM_presentatie</Template>
  <TotalTime>4265</TotalTime>
  <Words>684</Words>
  <Application>Microsoft Office PowerPoint</Application>
  <PresentationFormat>Diavoorstelling (4:3)</PresentationFormat>
  <Paragraphs>107</Paragraphs>
  <Slides>14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14</vt:i4>
      </vt:variant>
    </vt:vector>
  </HeadingPairs>
  <TitlesOfParts>
    <vt:vector size="19" baseType="lpstr">
      <vt:lpstr>Arial</vt:lpstr>
      <vt:lpstr>Calibri</vt:lpstr>
      <vt:lpstr>Trebuchet MS</vt:lpstr>
      <vt:lpstr>Verdana</vt:lpstr>
      <vt:lpstr>TM_presentatie</vt:lpstr>
      <vt:lpstr>Welkom in “LEV” of “Leraar en verantwoordelijkheid” </vt:lpstr>
      <vt:lpstr>Leraar en verantwoordelijkheid</vt:lpstr>
      <vt:lpstr>LERAAR EN VERANTWOORDELIJKHEID</vt:lpstr>
      <vt:lpstr>Hoofdstuk 1: verantwoordelijkheid leerkracht binnen het onderwijs</vt:lpstr>
      <vt:lpstr>INLEIDING</vt:lpstr>
      <vt:lpstr>DOELSTELLINGEN</vt:lpstr>
      <vt:lpstr>vragenlijstje</vt:lpstr>
      <vt:lpstr>Deontologie &amp; onderwijsdeontologie</vt:lpstr>
      <vt:lpstr>Theoretische omkadering</vt:lpstr>
      <vt:lpstr> </vt:lpstr>
      <vt:lpstr>Waardering voor de leerkracht</vt:lpstr>
      <vt:lpstr>Waardering voor de leerkracht</vt:lpstr>
      <vt:lpstr>Waardering voor de leerkracht</vt:lpstr>
      <vt:lpstr>Waardering voor de leerkracht</vt:lpstr>
    </vt:vector>
  </TitlesOfParts>
  <Company>Dienst informatica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Evelien</dc:creator>
  <cp:lastModifiedBy>Christophe Van de Poel</cp:lastModifiedBy>
  <cp:revision>279</cp:revision>
  <cp:lastPrinted>2016-02-07T10:40:28Z</cp:lastPrinted>
  <dcterms:created xsi:type="dcterms:W3CDTF">2015-01-19T08:16:26Z</dcterms:created>
  <dcterms:modified xsi:type="dcterms:W3CDTF">2020-02-17T13:12:47Z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0x010100DDA5051D68ED424084D04DAB60A5482F</vt:lpwstr>
  </property>
  <property fmtid="{D5CDD505-2E9C-101B-9397-08002B2CF9AE}" pid="3" name="TaxKeyword">
    <vt:lpwstr/>
  </property>
</Properties>
</file>