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2" r:id="rId12"/>
    <p:sldId id="263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94568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C4B2F"/>
    <a:srgbClr val="00A0AE"/>
    <a:srgbClr val="4B2B4B"/>
    <a:srgbClr val="50C6DD"/>
    <a:srgbClr val="D1CAD2"/>
    <a:srgbClr val="B7A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70600" autoAdjust="0"/>
  </p:normalViewPr>
  <p:slideViewPr>
    <p:cSldViewPr showGuides="1">
      <p:cViewPr varScale="1">
        <p:scale>
          <a:sx n="80" d="100"/>
          <a:sy n="80" d="100"/>
        </p:scale>
        <p:origin x="23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2022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1A4A96-82D9-489B-915B-218BDB102403}" type="datetimeFigureOut">
              <a:rPr lang="nl-BE" smtClean="0"/>
              <a:pPr/>
              <a:t>17/02/2020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17EFB8-940B-4475-A4F4-BBE959E16336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754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925427-6E8A-463A-9752-7D22F5CAF14A}" type="datetimeFigureOut">
              <a:rPr lang="nl-BE" smtClean="0"/>
              <a:pPr/>
              <a:t>17/02/2020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D9555-764A-4B78-873A-3D7406AAEA2B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98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D9555-764A-4B78-873A-3D7406AAEA2B}" type="slidenum">
              <a:rPr lang="nl-BE" smtClean="0"/>
              <a:pPr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75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| Basic">
    <p:bg bwMode="gray">
      <p:bgPr>
        <a:solidFill>
          <a:srgbClr val="00A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958000"/>
            <a:ext cx="9144000" cy="90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7192"/>
            <a:ext cx="9144000" cy="1800000"/>
          </a:xfrm>
          <a:noFill/>
        </p:spPr>
        <p:txBody>
          <a:bodyPr wrap="square" lIns="720000" tIns="180000" rIns="720000" bIns="540000">
            <a:noAutofit/>
          </a:bodyPr>
          <a:lstStyle>
            <a:lvl1pPr marL="0" indent="0" algn="ctr"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 dirty="0"/>
          </a:p>
        </p:txBody>
      </p:sp>
      <p:sp>
        <p:nvSpPr>
          <p:cNvPr id="154" name="Title 153"/>
          <p:cNvSpPr>
            <a:spLocks noGrp="1"/>
          </p:cNvSpPr>
          <p:nvPr>
            <p:ph type="title"/>
          </p:nvPr>
        </p:nvSpPr>
        <p:spPr>
          <a:xfrm>
            <a:off x="0" y="1556992"/>
            <a:ext cx="9144000" cy="1800000"/>
          </a:xfrm>
          <a:noFill/>
        </p:spPr>
        <p:txBody>
          <a:bodyPr lIns="720000" tIns="540000" rIns="720000" bIns="180000" anchor="b" anchorCtr="0">
            <a:noAutofit/>
          </a:bodyPr>
          <a:lstStyle>
            <a:lvl1pPr algn="ctr">
              <a:lnSpc>
                <a:spcPct val="90000"/>
              </a:lnSpc>
              <a:defRPr sz="3800" cap="all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solidFill>
            <a:srgbClr val="EC4B2F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solidFill>
            <a:srgbClr val="00A0AE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10" name="Picture 9" descr="TM_logo_vignet_pp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360000"/>
            <a:ext cx="2157984" cy="1155192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3"/>
          </p:nvPr>
        </p:nvSpPr>
        <p:spPr>
          <a:xfrm>
            <a:off x="755576" y="6570000"/>
            <a:ext cx="990706" cy="200055"/>
          </a:xfrm>
          <a:solidFill>
            <a:schemeClr val="tx1"/>
          </a:solidFill>
        </p:spPr>
        <p:txBody>
          <a:bodyPr/>
          <a:lstStyle>
            <a:lvl1pPr>
              <a:defRPr sz="1300">
                <a:solidFill>
                  <a:srgbClr val="00A0AE"/>
                </a:solidFill>
              </a:defRPr>
            </a:lvl1pPr>
          </a:lstStyle>
          <a:p>
            <a:pPr algn="l"/>
            <a:endParaRPr lang="nl-BE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661248"/>
            <a:ext cx="9144000" cy="288032"/>
          </a:xfrm>
          <a:prstGeom prst="rect">
            <a:avLst/>
          </a:prstGeom>
          <a:solidFill>
            <a:srgbClr val="00A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image_preview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32000" y="6192000"/>
            <a:ext cx="1136842" cy="4320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428000"/>
          </a:xfrm>
        </p:spPr>
        <p:txBody>
          <a:bodyPr bIns="144000"/>
          <a:lstStyle>
            <a:lvl1pPr marL="323850" indent="-323850">
              <a:spcBef>
                <a:spcPts val="400"/>
              </a:spcBef>
              <a:spcAft>
                <a:spcPts val="400"/>
              </a:spcAft>
              <a:buClrTx/>
              <a:defRPr/>
            </a:lvl1pPr>
            <a:lvl2pPr marL="723900" indent="-368300">
              <a:spcBef>
                <a:spcPts val="400"/>
              </a:spcBef>
              <a:spcAft>
                <a:spcPts val="400"/>
              </a:spcAft>
              <a:buClrTx/>
              <a:defRPr sz="2500"/>
            </a:lvl2pPr>
            <a:lvl3pPr marL="982663" indent="-258763">
              <a:spcBef>
                <a:spcPts val="400"/>
              </a:spcBef>
              <a:spcAft>
                <a:spcPts val="400"/>
              </a:spcAft>
              <a:buClrTx/>
              <a:defRPr sz="2300"/>
            </a:lvl3pPr>
            <a:lvl4pPr marL="1255713" indent="-273050">
              <a:spcBef>
                <a:spcPts val="400"/>
              </a:spcBef>
              <a:spcAft>
                <a:spcPts val="400"/>
              </a:spcAft>
              <a:buClrTx/>
              <a:defRPr sz="2000"/>
            </a:lvl4pPr>
            <a:lvl5pPr marL="1609725" indent="-258763">
              <a:spcBef>
                <a:spcPts val="600"/>
              </a:spcBef>
              <a:spcAft>
                <a:spcPts val="600"/>
              </a:spcAft>
              <a:defRPr sz="17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00A0AE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l"/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734000"/>
          </a:xfrm>
        </p:spPr>
        <p:txBody>
          <a:bodyPr bIns="144000" numCol="2" spcCol="360000" anchor="ctr" anchorCtr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1" name="Picture 10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|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4428000" cy="1097992"/>
          </a:xfrm>
        </p:spPr>
        <p:txBody>
          <a:bodyPr lIns="252000" tIns="252000" rIns="0" bIns="0" anchor="t" anchorCtr="0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85992"/>
            <a:ext cx="4428000" cy="3600000"/>
          </a:xfrm>
        </p:spPr>
        <p:txBody>
          <a:bodyPr lIns="252000" tIns="0" r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32" y="1152000"/>
            <a:ext cx="4428000" cy="1097992"/>
          </a:xfrm>
        </p:spPr>
        <p:txBody>
          <a:bodyPr lIns="0" tIns="252000" rIns="252000" bIns="0" anchor="t" anchorCtr="0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32" y="2285992"/>
            <a:ext cx="4428000" cy="3600000"/>
          </a:xfrm>
        </p:spPr>
        <p:txBody>
          <a:bodyPr lIns="0" tIns="0" rIns="25200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4" name="Picture 13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Pictur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20" y="1152000"/>
            <a:ext cx="5072098" cy="4734000"/>
          </a:xfrm>
        </p:spPr>
        <p:txBody>
          <a:bodyPr lIns="0" rIns="0" bIns="144000"/>
          <a:lstStyle>
            <a:lvl2pPr algn="l">
              <a:defRPr/>
            </a:lvl2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50C6DD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87"/>
          <p:cNvSpPr>
            <a:spLocks noGrp="1"/>
          </p:cNvSpPr>
          <p:nvPr>
            <p:ph type="pic" sz="quarter" idx="10"/>
          </p:nvPr>
        </p:nvSpPr>
        <p:spPr>
          <a:xfrm>
            <a:off x="180000" y="1152000"/>
            <a:ext cx="3428992" cy="47340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>
            <a:lvl1pPr>
              <a:buClrTx/>
              <a:defRPr>
                <a:solidFill>
                  <a:srgbClr val="000000"/>
                </a:solidFill>
              </a:defRPr>
            </a:lvl1pPr>
            <a:lvl2pPr>
              <a:buClrTx/>
              <a:defRPr>
                <a:solidFill>
                  <a:srgbClr val="000000"/>
                </a:solidFill>
              </a:defRPr>
            </a:lvl2pPr>
            <a:lvl3pPr>
              <a:buClrTx/>
              <a:defRPr>
                <a:solidFill>
                  <a:srgbClr val="000000"/>
                </a:solidFill>
              </a:defRPr>
            </a:lvl3pPr>
            <a:lvl4pPr>
              <a:buClrTx/>
              <a:defRPr>
                <a:solidFill>
                  <a:srgbClr val="000000"/>
                </a:solidFill>
              </a:defRPr>
            </a:lvl4pPr>
            <a:lvl5pPr>
              <a:buClrTx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BE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58024"/>
            <a:ext cx="9144000" cy="900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084000"/>
            <a:ext cx="4032424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0" rIns="144000" bIns="0" anchor="ctr" anchorCtr="0">
            <a:noAutofit/>
          </a:bodyPr>
          <a:lstStyle>
            <a:lvl1pPr algn="l">
              <a:lnSpc>
                <a:spcPct val="90000"/>
              </a:lnSpc>
              <a:defRPr sz="1500">
                <a:solidFill>
                  <a:srgbClr val="00A0AE"/>
                </a:solidFill>
                <a:latin typeface="Trebuchet MS" pitchFamily="34" charset="0"/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4"/>
          </p:nvPr>
        </p:nvSpPr>
        <p:spPr>
          <a:xfrm>
            <a:off x="360000" y="6084000"/>
            <a:ext cx="360000" cy="667148"/>
          </a:xfrm>
          <a:prstGeom prst="rect">
            <a:avLst/>
          </a:prstGeom>
          <a:solidFill>
            <a:srgbClr val="00A0AE"/>
          </a:solidFill>
        </p:spPr>
        <p:txBody>
          <a:bodyPr vert="horz" wrap="none" lIns="0" tIns="108000" rIns="0" bIns="0" rtlCol="0" anchor="ctr" anchorCtr="0">
            <a:noAutofit/>
          </a:bodyPr>
          <a:lstStyle>
            <a:lvl1pPr algn="ctr">
              <a:defRPr sz="2000" b="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prstGeom prst="rect">
            <a:avLst/>
          </a:prstGeom>
          <a:ln w="0">
            <a:noFill/>
          </a:ln>
        </p:spPr>
        <p:txBody>
          <a:bodyPr vert="horz" lIns="360000" tIns="180000" rIns="360000" bIns="144000" rtlCol="0" anchor="ctr">
            <a:noAutofit/>
          </a:bodyPr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9144000" cy="4428000"/>
          </a:xfrm>
          <a:prstGeom prst="rect">
            <a:avLst/>
          </a:prstGeom>
        </p:spPr>
        <p:txBody>
          <a:bodyPr vert="horz" lIns="432000" tIns="252000" rIns="43200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0" name="Date Placeholder 3"/>
          <p:cNvSpPr>
            <a:spLocks noGrp="1"/>
          </p:cNvSpPr>
          <p:nvPr>
            <p:ph type="dt" sz="half" idx="2"/>
          </p:nvPr>
        </p:nvSpPr>
        <p:spPr>
          <a:xfrm>
            <a:off x="755576" y="6570000"/>
            <a:ext cx="990706" cy="200055"/>
          </a:xfrm>
          <a:prstGeom prst="rect">
            <a:avLst/>
          </a:prstGeom>
          <a:solidFill>
            <a:srgbClr val="EC4B2F"/>
          </a:solidFill>
        </p:spPr>
        <p:txBody>
          <a:bodyPr wrap="none" lIns="108000" tIns="0" rIns="0" bIns="0" anchor="b" anchorCtr="0">
            <a:spAutoFit/>
          </a:bodyPr>
          <a:lstStyle>
            <a:lvl1pPr algn="r">
              <a:defRPr sz="13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pPr algn="l"/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78" r:id="rId3"/>
    <p:sldLayoutId id="2147483653" r:id="rId4"/>
    <p:sldLayoutId id="2147483679" r:id="rId5"/>
    <p:sldLayoutId id="2147483688" r:id="rId6"/>
    <p:sldLayoutId id="2147483687" r:id="rId7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all" baseline="0">
          <a:solidFill>
            <a:srgbClr val="EC4B2F"/>
          </a:solidFill>
          <a:latin typeface="Trebuchet MS" pitchFamily="34" charset="0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SzPct val="90000"/>
        <a:buFont typeface="Verdana" pitchFamily="34" charset="0"/>
        <a:buChar char="•"/>
        <a:defRPr sz="30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1pPr>
      <a:lvl2pPr marL="723900" indent="-3683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−"/>
        <a:defRPr sz="27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2pPr>
      <a:lvl3pPr marL="982663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•"/>
        <a:defRPr sz="24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3pPr>
      <a:lvl4pPr marL="1255713" indent="-27305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»"/>
        <a:defRPr sz="21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4pPr>
      <a:lvl5pPr marL="1609725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tx1"/>
        </a:buClr>
        <a:buFont typeface="Arial" pitchFamily="34" charset="0"/>
        <a:buNone/>
        <a:defRPr sz="20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redactie.be/cm/vrtnieuws/binnenland/1.244177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5yg0u1MkDI" TargetMode="External"/><Relationship Id="rId2" Type="http://schemas.openxmlformats.org/officeDocument/2006/relationships/hyperlink" Target="http://www.vier.be/geubelsendebelgen/videos/turnleraars-met-een-burn-out/75800?fb_action_ids=10201423345258928&amp;fb_action_types=og.likes&amp;fb_ref=.UjwtzPSWPZA.like&amp;fb_source=other_multiline&amp;action_object_map=%7b%2210201423345258928%22:1419125854975331%7d&amp;action_type_map=%7b%2210201423345258928%22:%22og.likes%22%7d&amp;action_ref_map=%7b%2210201423345258928%22:%22.UjwtzPSWPZA.like%22%7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1556792"/>
            <a:ext cx="9144000" cy="2736104"/>
          </a:xfrm>
        </p:spPr>
        <p:txBody>
          <a:bodyPr/>
          <a:lstStyle/>
          <a:p>
            <a:r>
              <a:rPr lang="en-US" i="1" dirty="0"/>
              <a:t>Welkom in “LEV” of “</a:t>
            </a:r>
            <a:r>
              <a:rPr lang="en-US" i="1" dirty="0" err="1"/>
              <a:t>Leraar</a:t>
            </a:r>
            <a:r>
              <a:rPr lang="en-US" i="1" dirty="0"/>
              <a:t> en </a:t>
            </a:r>
            <a:r>
              <a:rPr lang="en-US" i="1" dirty="0" err="1"/>
              <a:t>verantwoordelijkheid</a:t>
            </a:r>
            <a:r>
              <a:rPr lang="en-US" i="1" dirty="0"/>
              <a:t>”</a:t>
            </a:r>
            <a:br>
              <a:rPr lang="en-US" i="1" dirty="0"/>
            </a:b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BE" sz="3200" b="1" dirty="0"/>
              <a:t>Leerkrachten strenger selecteren en beter betalen </a:t>
            </a:r>
            <a:r>
              <a:rPr lang="nl-BE" sz="1400" dirty="0"/>
              <a:t>18/09/2013</a:t>
            </a:r>
            <a:endParaRPr lang="nl-BE" sz="1400" b="1" dirty="0"/>
          </a:p>
          <a:p>
            <a:pPr marL="0" indent="0">
              <a:buNone/>
            </a:pPr>
            <a:r>
              <a:rPr lang="nl-BE" dirty="0"/>
              <a:t>	</a:t>
            </a:r>
            <a:r>
              <a:rPr lang="nl-BE" sz="3200" b="1" dirty="0"/>
              <a:t>Hoezo, leraren scholen zich niet bij?</a:t>
            </a:r>
            <a:r>
              <a:rPr lang="nl-BE" sz="1200" dirty="0"/>
              <a:t>20/09/2013</a:t>
            </a:r>
          </a:p>
          <a:p>
            <a:pPr marL="0" indent="0">
              <a:buNone/>
            </a:pPr>
            <a:endParaRPr lang="nl-BE" sz="1200" dirty="0"/>
          </a:p>
          <a:p>
            <a:pPr marL="0" indent="0">
              <a:buNone/>
            </a:pPr>
            <a:r>
              <a:rPr lang="nl-BE" sz="3200" b="1" dirty="0"/>
              <a:t>Leraars hekelen slechte balans werk-privé </a:t>
            </a:r>
            <a:r>
              <a:rPr lang="nl-BE" sz="1200" dirty="0"/>
              <a:t>25/09/2013</a:t>
            </a:r>
          </a:p>
          <a:p>
            <a:pPr marL="0" indent="0">
              <a:buNone/>
            </a:pPr>
            <a:r>
              <a:rPr lang="nl-BE" b="1" dirty="0"/>
              <a:t>	</a:t>
            </a:r>
            <a:r>
              <a:rPr lang="nl-BE" sz="3200" b="1" dirty="0"/>
              <a:t>Niveau nieuwe studenten lerarenopleiding is zorgwekkend </a:t>
            </a:r>
            <a:r>
              <a:rPr lang="nl-BE" sz="1200" dirty="0"/>
              <a:t>04/10/2013</a:t>
            </a:r>
            <a:r>
              <a:rPr lang="nl-BE" dirty="0"/>
              <a:t> </a:t>
            </a:r>
          </a:p>
          <a:p>
            <a:pPr marL="0" indent="0">
              <a:buNone/>
            </a:pPr>
            <a:r>
              <a:rPr lang="nl-BE" sz="3200" b="1" dirty="0"/>
              <a:t>Het licht vast aan de </a:t>
            </a:r>
            <a:r>
              <a:rPr lang="nl-BE" sz="3200" b="1" dirty="0" err="1"/>
              <a:t>leerkragt</a:t>
            </a:r>
            <a:r>
              <a:rPr lang="nl-BE" sz="3200" b="1" dirty="0"/>
              <a:t> </a:t>
            </a:r>
            <a:r>
              <a:rPr lang="nl-BE" sz="1200" dirty="0"/>
              <a:t>10/10/2013</a:t>
            </a:r>
            <a:r>
              <a:rPr lang="nl-BE" dirty="0"/>
              <a:t> </a:t>
            </a:r>
          </a:p>
          <a:p>
            <a:pPr marL="0" indent="0">
              <a:buNone/>
            </a:pPr>
            <a:r>
              <a:rPr lang="nl-BE" b="1" dirty="0"/>
              <a:t>	</a:t>
            </a:r>
            <a:r>
              <a:rPr lang="nl-BE" sz="3200" b="1" dirty="0"/>
              <a:t>'Gebrek aan motivatie is schuld van de leerkracht‘ </a:t>
            </a:r>
            <a:r>
              <a:rPr lang="nl-BE" sz="1200" dirty="0"/>
              <a:t>30/10/2013</a:t>
            </a:r>
          </a:p>
          <a:p>
            <a:pPr marL="0" indent="0">
              <a:buNone/>
            </a:pPr>
            <a:r>
              <a:rPr lang="nl-BE" sz="3200" b="1" dirty="0">
                <a:hlinkClick r:id="rId3"/>
              </a:rPr>
              <a:t>http://deredactie.be/minder inschrijvingen in lerarenopleiding</a:t>
            </a:r>
            <a:endParaRPr lang="nl-BE" sz="3200" b="1" dirty="0"/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BE" dirty="0"/>
            </a:b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45025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Waardering voor de leerkracht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11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err="1"/>
              <a:t>Ondz</a:t>
            </a:r>
            <a:r>
              <a:rPr lang="nl-BE" dirty="0"/>
              <a:t>. </a:t>
            </a:r>
            <a:r>
              <a:rPr lang="nl-BE" dirty="0" err="1"/>
              <a:t>Aelterman</a:t>
            </a:r>
            <a:r>
              <a:rPr lang="nl-BE" dirty="0"/>
              <a:t> (2002): professionaliteit  en maatschappelijke waardering leerkrachten basis- en secundair onderwijs. 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981923"/>
            <a:ext cx="7768414" cy="280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05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BE" dirty="0"/>
              <a:t>Veeleisend beroep: opvoedende taak + vakdeskundigheid</a:t>
            </a:r>
          </a:p>
          <a:p>
            <a:r>
              <a:rPr lang="nl-BE" dirty="0"/>
              <a:t>Aantrekkelijkheid van het beroep: meer voordelen dan nadelen</a:t>
            </a:r>
          </a:p>
          <a:p>
            <a:r>
              <a:rPr lang="nl-BE" dirty="0"/>
              <a:t>Tegenstelling tussen persoonlijke waardering voor leraren en perceptie van waardering door de samenleving</a:t>
            </a:r>
          </a:p>
          <a:p>
            <a:r>
              <a:rPr lang="nl-BE" dirty="0"/>
              <a:t>Tevredenheid neemt af naarmate onderwijsniveau stijgt (tekort ondersteuning van leerlingen met leermoeilijkheden)</a:t>
            </a:r>
          </a:p>
          <a:p>
            <a:r>
              <a:rPr lang="nl-BE" dirty="0"/>
              <a:t>Relatieve onbekendheid met eigenlijke werk leraren</a:t>
            </a:r>
          </a:p>
          <a:p>
            <a:r>
              <a:rPr lang="nl-BE" dirty="0"/>
              <a:t>Aandacht voor accurate en positieve berichtgeving in media</a:t>
            </a:r>
          </a:p>
          <a:p>
            <a:r>
              <a:rPr lang="nl-BE" dirty="0"/>
              <a:t>Leraar zelf ook verantwoordelijk voor beeldvorming</a:t>
            </a:r>
          </a:p>
          <a:p>
            <a:r>
              <a:rPr lang="nl-BE" b="1" dirty="0"/>
              <a:t>Meer fierheid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Waardering voor de leerkracht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99497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Waardering voor de leerkracht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13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sz="1800" dirty="0" err="1"/>
              <a:t>Huyge</a:t>
            </a:r>
            <a:r>
              <a:rPr lang="nl-BE" sz="1800" dirty="0"/>
              <a:t>, </a:t>
            </a:r>
            <a:r>
              <a:rPr lang="nl-BE" sz="1800" dirty="0" err="1"/>
              <a:t>Siongers</a:t>
            </a:r>
            <a:r>
              <a:rPr lang="nl-BE" sz="1800" dirty="0"/>
              <a:t> en </a:t>
            </a:r>
            <a:r>
              <a:rPr lang="nl-BE" sz="1800" dirty="0" err="1"/>
              <a:t>Vangoidsenhoven</a:t>
            </a:r>
            <a:r>
              <a:rPr lang="nl-BE" sz="1800" dirty="0"/>
              <a:t> (2009)</a:t>
            </a:r>
          </a:p>
          <a:p>
            <a:r>
              <a:rPr lang="nl-BE" sz="2800" dirty="0"/>
              <a:t>Hoogopgeleid, blank, vrouwelijk, ouder (45-60)</a:t>
            </a:r>
          </a:p>
          <a:p>
            <a:r>
              <a:rPr lang="nl-BE" sz="2800" dirty="0"/>
              <a:t>Rolmodel: actief, geëngageerd democratisch burgerschap</a:t>
            </a:r>
          </a:p>
          <a:p>
            <a:r>
              <a:rPr lang="nl-BE" sz="2800" dirty="0"/>
              <a:t>Intrinsieke motivatie</a:t>
            </a:r>
          </a:p>
          <a:p>
            <a:r>
              <a:rPr lang="nl-BE" sz="2800" dirty="0"/>
              <a:t>Tegenstelling tevredenheid over job - publieke opinie</a:t>
            </a:r>
          </a:p>
          <a:p>
            <a:pPr marL="0" indent="0">
              <a:buNone/>
            </a:pPr>
            <a:endParaRPr lang="nl-BE" sz="2800" dirty="0"/>
          </a:p>
          <a:p>
            <a:pPr marL="0" indent="0">
              <a:buNone/>
            </a:pPr>
            <a:endParaRPr lang="nl-BE" sz="1800" dirty="0"/>
          </a:p>
          <a:p>
            <a:pPr marL="0" indent="0">
              <a:buNone/>
            </a:pPr>
            <a:endParaRPr lang="nl-BE" sz="1800" dirty="0"/>
          </a:p>
          <a:p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1639589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Waardering voor de leerkracht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14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Vooroordelen en voordelen? </a:t>
            </a:r>
          </a:p>
          <a:p>
            <a:pPr marL="0" indent="0">
              <a:buNone/>
            </a:pPr>
            <a:r>
              <a:rPr lang="nl-BE" dirty="0" err="1">
                <a:hlinkClick r:id="rId2"/>
              </a:rPr>
              <a:t>geubelsendebelgen</a:t>
            </a:r>
            <a:r>
              <a:rPr lang="nl-BE" dirty="0">
                <a:hlinkClick r:id="rId2"/>
              </a:rPr>
              <a:t>/</a:t>
            </a:r>
            <a:r>
              <a:rPr lang="nl-BE" dirty="0" err="1">
                <a:hlinkClick r:id="rId2"/>
              </a:rPr>
              <a:t>videos</a:t>
            </a:r>
            <a:r>
              <a:rPr lang="nl-BE" dirty="0">
                <a:hlinkClick r:id="rId2"/>
              </a:rPr>
              <a:t>/turnleraars-met-een-burn-out/</a:t>
            </a: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Toledo: </a:t>
            </a:r>
            <a:r>
              <a:rPr lang="nl-BE" dirty="0" err="1"/>
              <a:t>Klasse_archief_prikvoordebuurman</a:t>
            </a: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 err="1">
                <a:hlinkClick r:id="rId3"/>
              </a:rPr>
              <a:t>What</a:t>
            </a:r>
            <a:r>
              <a:rPr lang="nl-BE" dirty="0">
                <a:hlinkClick r:id="rId3"/>
              </a:rPr>
              <a:t> do </a:t>
            </a:r>
            <a:r>
              <a:rPr lang="nl-BE" dirty="0" err="1">
                <a:hlinkClick r:id="rId3"/>
              </a:rPr>
              <a:t>teachers</a:t>
            </a:r>
            <a:r>
              <a:rPr lang="nl-BE" dirty="0">
                <a:hlinkClick r:id="rId3"/>
              </a:rPr>
              <a:t> make?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12673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Leraar en verantwoordelijkheid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2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1628928"/>
          </a:xfrm>
        </p:spPr>
        <p:txBody>
          <a:bodyPr/>
          <a:lstStyle/>
          <a:p>
            <a:pPr marL="0" indent="0">
              <a:buNone/>
            </a:pPr>
            <a:r>
              <a:rPr lang="nl-BE" sz="2400" dirty="0"/>
              <a:t>17/09/2015 Schooldirecteur stuurt scheldmails naar Homans</a:t>
            </a:r>
          </a:p>
          <a:p>
            <a:pPr marL="0" indent="0">
              <a:buNone/>
            </a:pPr>
            <a:r>
              <a:rPr lang="nl-BE" b="1" dirty="0"/>
              <a:t>‘</a:t>
            </a:r>
            <a:r>
              <a:rPr lang="nl-BE" b="1" dirty="0" err="1"/>
              <a:t>N-VA’ers</a:t>
            </a:r>
            <a:r>
              <a:rPr lang="nl-BE" b="1" dirty="0"/>
              <a:t> zijn niet welkom op onze school’</a:t>
            </a:r>
            <a:endParaRPr lang="nl-BE" dirty="0"/>
          </a:p>
          <a:p>
            <a:endParaRPr lang="nl-BE" dirty="0"/>
          </a:p>
        </p:txBody>
      </p:sp>
      <p:pic>
        <p:nvPicPr>
          <p:cNvPr id="6" name="Afbeelding 5" descr="‘N-VA’ers zijn niet welkom op onze school’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277" y="2603663"/>
            <a:ext cx="6899084" cy="320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3192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LERAAR EN VERANTWOORDELIJKHEID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3</a:t>
            </a:fld>
            <a:endParaRPr lang="nl-BE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BE" b="1" dirty="0"/>
              <a:t>Leerkracht geschorst na tik op blote billen kleuter </a:t>
            </a:r>
            <a:r>
              <a:rPr lang="nl-BE" sz="1100" dirty="0"/>
              <a:t>31/10/2013</a:t>
            </a:r>
          </a:p>
          <a:p>
            <a:pPr marL="0" indent="0">
              <a:buNone/>
            </a:pPr>
            <a:r>
              <a:rPr lang="nl-BE" dirty="0"/>
              <a:t>	</a:t>
            </a:r>
            <a:r>
              <a:rPr lang="nl-BE" b="1" dirty="0"/>
              <a:t>Al twee leerkrachten geweerd om 	hoofddoek </a:t>
            </a:r>
            <a:r>
              <a:rPr lang="nl-BE" sz="1100" dirty="0"/>
              <a:t>22/11/2013</a:t>
            </a:r>
          </a:p>
          <a:p>
            <a:pPr marL="0" indent="0">
              <a:buNone/>
            </a:pPr>
            <a:r>
              <a:rPr lang="nl-BE" b="1" dirty="0"/>
              <a:t>Middeleeuwse schoolmeesters spaarden de roede </a:t>
            </a:r>
            <a:r>
              <a:rPr lang="nl-BE" sz="1100" dirty="0"/>
              <a:t>04/12/2013</a:t>
            </a:r>
          </a:p>
          <a:p>
            <a:pPr marL="0" indent="0">
              <a:buNone/>
            </a:pPr>
            <a:r>
              <a:rPr lang="nl-BE" dirty="0"/>
              <a:t>	</a:t>
            </a:r>
            <a:r>
              <a:rPr lang="nl-BE" b="1" dirty="0"/>
              <a:t>‘Gisteren een leerling aan het janken 	gekregen’</a:t>
            </a:r>
            <a:r>
              <a:rPr lang="nl-BE" sz="1100" dirty="0"/>
              <a:t>11/12/2013</a:t>
            </a:r>
          </a:p>
          <a:p>
            <a:pPr marL="0" indent="0">
              <a:buNone/>
            </a:pPr>
            <a:r>
              <a:rPr lang="nl-BE" b="1" dirty="0"/>
              <a:t>Juffen hebben genoeg van onzindelijke kleuters </a:t>
            </a:r>
            <a:r>
              <a:rPr lang="nl-BE" sz="1100" dirty="0"/>
              <a:t>09/01/2014</a:t>
            </a:r>
          </a:p>
          <a:p>
            <a:pPr marL="0" indent="0">
              <a:buNone/>
            </a:pPr>
            <a:r>
              <a:rPr lang="nl-BE" dirty="0"/>
              <a:t>	</a:t>
            </a:r>
            <a:r>
              <a:rPr lang="nl-BE" b="1" dirty="0"/>
              <a:t>Opschorting voor slagen aan vier   	leerlingen </a:t>
            </a:r>
            <a:r>
              <a:rPr lang="nl-BE" sz="1100" dirty="0"/>
              <a:t>14/01/2014</a:t>
            </a:r>
          </a:p>
          <a:p>
            <a:pPr marL="0" indent="0">
              <a:buNone/>
            </a:pPr>
            <a:r>
              <a:rPr lang="nl-BE" b="1" dirty="0"/>
              <a:t>Schooldirecteur zit thuis na vluchtmisdrijf </a:t>
            </a:r>
            <a:r>
              <a:rPr lang="nl-BE" sz="1200" dirty="0"/>
              <a:t>08/02/2014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0092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DEONTOLOGIE</a:t>
            </a:r>
          </a:p>
          <a:p>
            <a:pPr>
              <a:buFontTx/>
              <a:buChar char="-"/>
            </a:pPr>
            <a:r>
              <a:rPr lang="nl-BE" dirty="0"/>
              <a:t>Deontologie en onderwijsdeontologie</a:t>
            </a:r>
          </a:p>
          <a:p>
            <a:pPr>
              <a:buFontTx/>
              <a:buChar char="-"/>
            </a:pPr>
            <a:r>
              <a:rPr lang="nl-BE" dirty="0"/>
              <a:t>Theoretische omkadering</a:t>
            </a:r>
          </a:p>
          <a:p>
            <a:pPr>
              <a:buFontTx/>
              <a:buChar char="-"/>
            </a:pPr>
            <a:r>
              <a:rPr lang="nl-BE" dirty="0"/>
              <a:t>Waardering  van de leerkracht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328508"/>
            <a:ext cx="9144000" cy="1142984"/>
          </a:xfrm>
        </p:spPr>
        <p:txBody>
          <a:bodyPr/>
          <a:lstStyle/>
          <a:p>
            <a:r>
              <a:rPr lang="nl-BE" dirty="0"/>
              <a:t>Hoofdstuk 1: verantwoordelijkheid leerkracht binnen het onderwijs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4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644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2637" y="1674302"/>
            <a:ext cx="6153539" cy="34108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BE" dirty="0"/>
              <a:t>Om even over na te denken: </a:t>
            </a:r>
          </a:p>
          <a:p>
            <a:pPr>
              <a:buFontTx/>
              <a:buChar char="-"/>
            </a:pPr>
            <a:r>
              <a:rPr lang="nl-BE" dirty="0"/>
              <a:t>Wat verwacht de maatschappij van een leerkracht? </a:t>
            </a:r>
          </a:p>
          <a:p>
            <a:pPr>
              <a:buFontTx/>
              <a:buChar char="-"/>
            </a:pPr>
            <a:r>
              <a:rPr lang="nl-BE" dirty="0"/>
              <a:t>Heb je als leerkracht een voorbeeldfunctie of niet? Wanneer wel, wanneer niet? Wat kan en wat kan niet? </a:t>
            </a:r>
          </a:p>
          <a:p>
            <a:pPr marL="0" indent="0">
              <a:buNone/>
            </a:pPr>
            <a:endParaRPr lang="nl-BE" dirty="0"/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INLEIDING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5</a:t>
            </a:fld>
            <a:endParaRPr lang="nl-BE" dirty="0"/>
          </a:p>
        </p:txBody>
      </p:sp>
      <p:pic>
        <p:nvPicPr>
          <p:cNvPr id="5" name="Afbeelding 4"/>
          <p:cNvPicPr/>
          <p:nvPr/>
        </p:nvPicPr>
        <p:blipFill>
          <a:blip r:embed="rId2" cstate="print"/>
          <a:srcRect r="3951"/>
          <a:stretch>
            <a:fillRect/>
          </a:stretch>
        </p:blipFill>
        <p:spPr bwMode="auto">
          <a:xfrm>
            <a:off x="5697994" y="1744298"/>
            <a:ext cx="3302421" cy="3948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060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nl-BE" dirty="0"/>
              <a:t>Maatschappelijke en eigen verwachtingen t.a.v. het beroep van de leerkracht in eigen woorden kunnen formuleren en toelichten</a:t>
            </a:r>
          </a:p>
          <a:p>
            <a:pPr marL="514350" indent="-514350">
              <a:buAutoNum type="arabicPeriod"/>
            </a:pPr>
            <a:r>
              <a:rPr lang="nl-BE" dirty="0"/>
              <a:t>Het begrip deontologie in eigen woorden kunnen uitleggen en de betekenis kunnen toepassen op het onderwijzend personeel</a:t>
            </a:r>
          </a:p>
          <a:p>
            <a:pPr marL="514350" indent="-514350">
              <a:buAutoNum type="arabicPeriod"/>
            </a:pPr>
            <a:r>
              <a:rPr lang="nl-BE" dirty="0"/>
              <a:t>De kenmerken van de deontologie kunnen opsommen en a.d.h.v. voorbeelden kunnen verduidelijken</a:t>
            </a:r>
          </a:p>
          <a:p>
            <a:pPr marL="514350" indent="-514350">
              <a:buAutoNum type="arabicPeriod"/>
            </a:pPr>
            <a:r>
              <a:rPr lang="nl-BE" dirty="0"/>
              <a:t>Het </a:t>
            </a:r>
            <a:r>
              <a:rPr lang="nl-BE" dirty="0" err="1"/>
              <a:t>beroepsgroepoverschrijdend</a:t>
            </a:r>
            <a:r>
              <a:rPr lang="nl-BE" dirty="0"/>
              <a:t> karakter van de deontologie kunnen verduidelijken a.d.h.v. gelijkenissen en verschillen tussen diverse beroepsgroepen</a:t>
            </a:r>
          </a:p>
          <a:p>
            <a:pPr marL="514350" indent="-514350">
              <a:buAutoNum type="arabicPeriod"/>
            </a:pPr>
            <a:r>
              <a:rPr lang="nl-BE" dirty="0"/>
              <a:t>De waardering voor het beroep van leerkracht in eigen woorden genuanceerd (positief en negatief) kunnen toelichten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DOELSTELLINGEN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6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8965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BE" dirty="0"/>
              <a:t>Welke beroepen hebben een deontologische code? </a:t>
            </a:r>
          </a:p>
          <a:p>
            <a:r>
              <a:rPr lang="nl-BE" dirty="0"/>
              <a:t>Ik weet als leerkracht precies hoe ik mij moet gedragen volgens de deontologie: </a:t>
            </a:r>
          </a:p>
          <a:p>
            <a:pPr lvl="1"/>
            <a:r>
              <a:rPr lang="nl-BE" dirty="0"/>
              <a:t>Waar / Niet waar / Na deze lessen wel</a:t>
            </a:r>
          </a:p>
          <a:p>
            <a:r>
              <a:rPr lang="nl-BE" dirty="0"/>
              <a:t>Ik (</a:t>
            </a:r>
            <a:r>
              <a:rPr lang="nl-BE" dirty="0" err="1"/>
              <a:t>lkr</a:t>
            </a:r>
            <a:r>
              <a:rPr lang="nl-BE" dirty="0"/>
              <a:t>) kan een gevangenisstraf oplopen als ik me niet aan de deontologische code houd</a:t>
            </a:r>
          </a:p>
          <a:p>
            <a:pPr lvl="1"/>
            <a:r>
              <a:rPr lang="nl-BE" dirty="0"/>
              <a:t>Waar / Niet waar</a:t>
            </a:r>
          </a:p>
          <a:p>
            <a:r>
              <a:rPr lang="nl-BE" dirty="0"/>
              <a:t>Welke gedragingen horen NIET als leerkracht? </a:t>
            </a:r>
          </a:p>
          <a:p>
            <a:r>
              <a:rPr lang="nl-BE" dirty="0"/>
              <a:t>Benoem een VOORDEEL van het lerarenberoep</a:t>
            </a:r>
          </a:p>
          <a:p>
            <a:r>
              <a:rPr lang="nl-BE" dirty="0"/>
              <a:t>Benoem een NADEEL van het lerarenberoep</a:t>
            </a:r>
          </a:p>
          <a:p>
            <a:r>
              <a:rPr lang="nl-BE" dirty="0"/>
              <a:t>Welke commentaren kreeg je toen je vertelde dat je een lerarenopleiding volgt? 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vragenlijstje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7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17128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Deontologie: gedrag en handelen van mensen binnen de uitoefening van een beroep =&gt; gedragscode </a:t>
            </a:r>
          </a:p>
          <a:p>
            <a:pPr lvl="1"/>
            <a:r>
              <a:rPr lang="nl-BE" dirty="0"/>
              <a:t>Interne gedragscode</a:t>
            </a:r>
          </a:p>
          <a:p>
            <a:pPr lvl="1"/>
            <a:r>
              <a:rPr lang="nl-BE" dirty="0"/>
              <a:t>Eigen aan een specifieke beroepsgroep</a:t>
            </a:r>
          </a:p>
          <a:p>
            <a:pPr lvl="1"/>
            <a:r>
              <a:rPr lang="nl-BE" dirty="0"/>
              <a:t>Expliciet of impliciet</a:t>
            </a:r>
          </a:p>
          <a:p>
            <a:pPr marL="0" indent="0">
              <a:buNone/>
            </a:pPr>
            <a:r>
              <a:rPr lang="nl-BE" dirty="0"/>
              <a:t>Onderwijsdeontologie: voor personeel tewerkgesteld binnen het onderwijs 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Deontologie &amp; onderwijsdeontologie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8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69690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hangingPunct="0">
              <a:buNone/>
            </a:pPr>
            <a:r>
              <a:rPr lang="nl-NL" b="1" dirty="0"/>
              <a:t>“</a:t>
            </a:r>
            <a:r>
              <a:rPr lang="nl-NL" sz="3400" b="1" dirty="0"/>
              <a:t>Deontologie”: </a:t>
            </a:r>
            <a:r>
              <a:rPr lang="nl-NL" sz="3400" dirty="0"/>
              <a:t>geëvolueerd tot betekenis in enge zin (gehanteerd binnen module LEV): </a:t>
            </a:r>
            <a:endParaRPr lang="nl-BE" sz="3400" dirty="0"/>
          </a:p>
          <a:p>
            <a:pPr hangingPunct="0"/>
            <a:r>
              <a:rPr lang="nl-NL" sz="3400" dirty="0"/>
              <a:t>Rechten en plichten bij het uitoefenen van een beroep </a:t>
            </a:r>
            <a:endParaRPr lang="nl-BE" sz="3400" dirty="0"/>
          </a:p>
          <a:p>
            <a:pPr hangingPunct="0"/>
            <a:r>
              <a:rPr lang="nl-NL" sz="3400" dirty="0"/>
              <a:t>Doel: waarborgen van goede beroepsuitoefening</a:t>
            </a:r>
            <a:endParaRPr lang="nl-BE" sz="3400" dirty="0"/>
          </a:p>
          <a:p>
            <a:pPr hangingPunct="0"/>
            <a:r>
              <a:rPr lang="nl-NL" sz="3400" dirty="0"/>
              <a:t>Verschillend van beroep tot beroep, functie tot functie</a:t>
            </a:r>
            <a:endParaRPr lang="nl-BE" sz="3400" dirty="0"/>
          </a:p>
          <a:p>
            <a:pPr hangingPunct="0"/>
            <a:r>
              <a:rPr lang="nl-NL" sz="3400" dirty="0"/>
              <a:t>gemeenschappelijke regels (overeenkomsten) + specifieke plichten en rechten (</a:t>
            </a:r>
            <a:r>
              <a:rPr lang="nl-NL" sz="3400" dirty="0" err="1"/>
              <a:t>beroepsgebonden</a:t>
            </a:r>
            <a:r>
              <a:rPr lang="nl-NL" sz="3400" dirty="0"/>
              <a:t>)</a:t>
            </a:r>
            <a:endParaRPr lang="nl-BE" sz="3400" dirty="0"/>
          </a:p>
          <a:p>
            <a:pPr marL="0" indent="0" hangingPunct="0">
              <a:buNone/>
            </a:pPr>
            <a:endParaRPr lang="nl-BE" sz="3400" dirty="0"/>
          </a:p>
          <a:p>
            <a:pPr marL="0" indent="0" hangingPunct="0">
              <a:buNone/>
            </a:pPr>
            <a:r>
              <a:rPr lang="nl-NL" sz="3400" b="1" dirty="0"/>
              <a:t>“Beroepscode”:</a:t>
            </a:r>
            <a:endParaRPr lang="nl-BE" sz="3400" b="1" dirty="0"/>
          </a:p>
          <a:p>
            <a:pPr hangingPunct="0"/>
            <a:r>
              <a:rPr lang="nl-NL" sz="3400" dirty="0"/>
              <a:t>deontologie voor een specifiek beroep / functie </a:t>
            </a:r>
            <a:endParaRPr lang="nl-BE" sz="3400" dirty="0"/>
          </a:p>
          <a:p>
            <a:pPr lvl="1" hangingPunct="0"/>
            <a:r>
              <a:rPr lang="nl-NL" sz="3400" dirty="0"/>
              <a:t>Welke houding wordt van je verwacht?</a:t>
            </a:r>
            <a:endParaRPr lang="nl-BE" sz="3400" dirty="0"/>
          </a:p>
          <a:p>
            <a:pPr lvl="1" hangingPunct="0"/>
            <a:r>
              <a:rPr lang="nl-NL" sz="3400" dirty="0"/>
              <a:t>Op welke waarden is het beroep gericht?</a:t>
            </a:r>
            <a:endParaRPr lang="nl-BE" sz="3400" dirty="0"/>
          </a:p>
          <a:p>
            <a:pPr hangingPunct="0"/>
            <a:r>
              <a:rPr lang="nl-NL" sz="3400" dirty="0"/>
              <a:t>Beroepswaarden staan tussen die van de samenleving en die van de persoon.</a:t>
            </a:r>
            <a:endParaRPr lang="nl-BE" sz="3400" dirty="0"/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Theoretische omkadering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9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92517779"/>
      </p:ext>
    </p:extLst>
  </p:cSld>
  <p:clrMapOvr>
    <a:masterClrMapping/>
  </p:clrMapOvr>
</p:sld>
</file>

<file path=ppt/theme/theme1.xml><?xml version="1.0" encoding="utf-8"?>
<a:theme xmlns:a="http://schemas.openxmlformats.org/drawingml/2006/main" name="TM_presentatie">
  <a:themeElements>
    <a:clrScheme name="Lessius">
      <a:dk1>
        <a:srgbClr val="003C72"/>
      </a:dk1>
      <a:lt1>
        <a:srgbClr val="FFFFFF"/>
      </a:lt1>
      <a:dk2>
        <a:srgbClr val="003C72"/>
      </a:dk2>
      <a:lt2>
        <a:srgbClr val="FFFFFF"/>
      </a:lt2>
      <a:accent1>
        <a:srgbClr val="00A9E5"/>
      </a:accent1>
      <a:accent2>
        <a:srgbClr val="67CBEF"/>
      </a:accent2>
      <a:accent3>
        <a:srgbClr val="CCEEFA"/>
      </a:accent3>
      <a:accent4>
        <a:srgbClr val="406D96"/>
      </a:accent4>
      <a:accent5>
        <a:srgbClr val="7F9DB9"/>
      </a:accent5>
      <a:accent6>
        <a:srgbClr val="BECEDD"/>
      </a:accent6>
      <a:hlink>
        <a:srgbClr val="118EFF"/>
      </a:hlink>
      <a:folHlink>
        <a:srgbClr val="7030A0"/>
      </a:folHlink>
    </a:clrScheme>
    <a:fontScheme name="Lessi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A5051D68ED424084D04DAB60A5482F" ma:contentTypeVersion="10" ma:contentTypeDescription="Create a new document." ma:contentTypeScope="" ma:versionID="1ef097fc4973cd365ffd261e43f86f45">
  <xsd:schema xmlns:xsd="http://www.w3.org/2001/XMLSchema" xmlns:xs="http://www.w3.org/2001/XMLSchema" xmlns:p="http://schemas.microsoft.com/office/2006/metadata/properties" xmlns:ns3="c1ae07d4-6c48-46ec-b226-22271e739a7b" xmlns:ns4="7177884d-6def-45a7-857b-8f6ddb27ba1c" targetNamespace="http://schemas.microsoft.com/office/2006/metadata/properties" ma:root="true" ma:fieldsID="4b23b5a804122a53f5851b7b7074f980" ns3:_="" ns4:_="">
    <xsd:import namespace="c1ae07d4-6c48-46ec-b226-22271e739a7b"/>
    <xsd:import namespace="7177884d-6def-45a7-857b-8f6ddb27ba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e07d4-6c48-46ec-b226-22271e739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7884d-6def-45a7-857b-8f6ddb27b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7B9A6F-28E5-4FCE-A219-7AAE5CD6BB48}">
  <ds:schemaRefs>
    <ds:schemaRef ds:uri="http://purl.org/dc/terms/"/>
    <ds:schemaRef ds:uri="c1ae07d4-6c48-46ec-b226-22271e739a7b"/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7177884d-6def-45a7-857b-8f6ddb27ba1c"/>
  </ds:schemaRefs>
</ds:datastoreItem>
</file>

<file path=customXml/itemProps2.xml><?xml version="1.0" encoding="utf-8"?>
<ds:datastoreItem xmlns:ds="http://schemas.openxmlformats.org/officeDocument/2006/customXml" ds:itemID="{7484E246-D7AA-470D-A9C4-D424B193DE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E0126E-8A1B-4A00-9BA5-7E0FB51870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ae07d4-6c48-46ec-b226-22271e739a7b"/>
    <ds:schemaRef ds:uri="7177884d-6def-45a7-857b-8f6ddb27b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TM_presentatie</Template>
  <TotalTime>4265</TotalTime>
  <Words>684</Words>
  <Application>Microsoft Office PowerPoint</Application>
  <PresentationFormat>Diavoorstelling (4:3)</PresentationFormat>
  <Paragraphs>107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Verdana</vt:lpstr>
      <vt:lpstr>TM_presentatie</vt:lpstr>
      <vt:lpstr>Welkom in “LEV” of “Leraar en verantwoordelijkheid” </vt:lpstr>
      <vt:lpstr>Leraar en verantwoordelijkheid</vt:lpstr>
      <vt:lpstr>LERAAR EN VERANTWOORDELIJKHEID</vt:lpstr>
      <vt:lpstr>Hoofdstuk 1: verantwoordelijkheid leerkracht binnen het onderwijs</vt:lpstr>
      <vt:lpstr>INLEIDING</vt:lpstr>
      <vt:lpstr>DOELSTELLINGEN</vt:lpstr>
      <vt:lpstr>vragenlijstje</vt:lpstr>
      <vt:lpstr>Deontologie &amp; onderwijsdeontologie</vt:lpstr>
      <vt:lpstr>Theoretische omkadering</vt:lpstr>
      <vt:lpstr> </vt:lpstr>
      <vt:lpstr>Waardering voor de leerkracht</vt:lpstr>
      <vt:lpstr>Waardering voor de leerkracht</vt:lpstr>
      <vt:lpstr>Waardering voor de leerkracht</vt:lpstr>
      <vt:lpstr>Waardering voor de leerkracht</vt:lpstr>
    </vt:vector>
  </TitlesOfParts>
  <Company>Dienst informatica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Evelien</dc:creator>
  <cp:lastModifiedBy>Christophe Van de Poel</cp:lastModifiedBy>
  <cp:revision>279</cp:revision>
  <cp:lastPrinted>2016-02-07T10:40:28Z</cp:lastPrinted>
  <dcterms:created xsi:type="dcterms:W3CDTF">2015-01-19T08:16:26Z</dcterms:created>
  <dcterms:modified xsi:type="dcterms:W3CDTF">2020-02-17T13:12:47Z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0x010100DDA5051D68ED424084D04DAB60A5482F</vt:lpwstr>
  </property>
  <property fmtid="{D5CDD505-2E9C-101B-9397-08002B2CF9AE}" pid="3" name="TaxKeyword">
    <vt:lpwstr/>
  </property>
</Properties>
</file>